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8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embeddedFontLs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Comfortaa Medium" charset="0"/>
      <p:regular r:id="rId34"/>
      <p:bold r:id="rId35"/>
    </p:embeddedFont>
    <p:embeddedFont>
      <p:font typeface="Arial Black" pitchFamily="34" charset="0"/>
      <p:bold r:id="rId36"/>
    </p:embeddedFont>
    <p:embeddedFont>
      <p:font typeface="Oswald" charset="0"/>
      <p:regular r:id="rId37"/>
      <p:bold r:id="rId38"/>
    </p:embeddedFont>
    <p:embeddedFont>
      <p:font typeface="Comic Sans MS" pitchFamily="66" charset="0"/>
      <p:regular r:id="rId39"/>
      <p:bold r:id="rId40"/>
      <p:italic r:id="rId41"/>
      <p:boldItalic r:id="rId42"/>
    </p:embeddedFont>
    <p:embeddedFont>
      <p:font typeface="Impact" pitchFamily="34" charset="0"/>
      <p:regular r:id="rId43"/>
    </p:embeddedFont>
    <p:embeddedFont>
      <p:font typeface="Comfortaa SemiBold" charset="0"/>
      <p:regular r:id="rId44"/>
      <p:bold r:id="rId45"/>
    </p:embeddedFont>
    <p:embeddedFont>
      <p:font typeface="Comfortaa" charset="0"/>
      <p:regular r:id="rId46"/>
      <p:bold r:id="rId4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71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3;n"/>
          <p:cNvSpPr>
            <a:spLocks noGrp="1" noRo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</p:sp>
      <p:sp>
        <p:nvSpPr>
          <p:cNvPr id="11267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Google Shape;42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3314" name="Google Shape;43;p1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36;p1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2770" name="Google Shape;137;p10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47;p1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4818" name="Google Shape;148;p11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158;p1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6866" name="Google Shape;159;p12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168;p1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8914" name="Google Shape;169;p13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Google Shape;178;p1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0962" name="Google Shape;179;p14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189;p1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3010" name="Google Shape;190;p15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Google Shape;199;p1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5058" name="Google Shape;200;p16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Google Shape;209;p1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7106" name="Google Shape;210;p17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Google Shape;219;p1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9154" name="Google Shape;220;p18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Google Shape;235;p1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1202" name="Google Shape;236;p19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50;p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5362" name="Google Shape;51;p2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Google Shape;252;p2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3250" name="Google Shape;253;p20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Google Shape;264;p2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5298" name="Google Shape;265;p21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Google Shape;285;p2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7346" name="Google Shape;286;p22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305;p2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9394" name="Google Shape;306;p23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Google Shape;325;p2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61442" name="Google Shape;326;p24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Google Shape;347;p2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63490" name="Google Shape;348;p25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Google Shape;360;g2910b16d2f9_1_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65538" name="Google Shape;361;g2910b16d2f9_1_3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59;p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7410" name="Google Shape;60;p3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72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0482" name="Google Shape;73;p4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83;p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2530" name="Google Shape;84;p5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94;p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4578" name="Google Shape;95;p6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105;p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6626" name="Google Shape;106;p7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115;p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8674" name="Google Shape;116;p8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126;p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0722" name="Google Shape;127;p9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FD536-8A08-4FD6-9125-206616163A45}" type="slidenum">
              <a:rPr lang="ru-R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07FBE-B9CC-47F9-932C-C623E2048EB3}" type="slidenum">
              <a:rPr lang="ru-R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>
  <p:cSld name="Два объекта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BB739-4656-4423-9FE0-69D175BD6F91}" type="slidenum">
              <a:rPr lang="ru-R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8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BF9C3-A69E-4679-A0D9-EE17D23A21F5}" type="slidenum">
              <a:rPr lang="ru-R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AA9F6-0943-4C88-9780-614DCB94F54B}" type="slidenum">
              <a:rPr lang="ru-R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Пустой слайд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C6777-B3BB-458A-8AA3-AC5D2F74E59A}" type="slidenum">
              <a:rPr lang="ru-R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>
  <p:cSld name="Объект с подписью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8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6FD8A-9599-4330-B7B4-B10A68B9BB00}" type="slidenum">
              <a:rPr lang="ru-R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>
  <p:cSld name="Рисунок с подписью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3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8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9EDD8-0E0F-4234-A814-186FDEB00B96}" type="slidenum">
              <a:rPr lang="ru-R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Google Shape;8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6B44C-9DDB-4D47-BD37-99E35AA84988}" type="slidenum">
              <a:rPr lang="ru-R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26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00" tIns="45700" rIns="45700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7" name="Google Shape;7;p26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00" tIns="45700" rIns="45700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8" name="Google Shape;8;p26"/>
          <p:cNvSpPr txBox="1">
            <a:spLocks noGrp="1"/>
          </p:cNvSpPr>
          <p:nvPr>
            <p:ph type="sldNum" idx="12"/>
          </p:nvPr>
        </p:nvSpPr>
        <p:spPr bwMode="auto">
          <a:xfrm>
            <a:off x="11095038" y="6310313"/>
            <a:ext cx="25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00" tIns="45700" rIns="45700" bIns="45700" numCol="1" anchor="ctr" anchorCtr="0" compatLnSpc="1">
            <a:prstTxWarp prst="textNoShape">
              <a:avLst/>
            </a:prstTxWarp>
            <a:spAutoFit/>
          </a:bodyPr>
          <a:lstStyle>
            <a:lvl1pPr algn="r">
              <a:buClr>
                <a:srgbClr val="888888"/>
              </a:buClr>
              <a:buSzPts val="1200"/>
              <a:buFont typeface="Calibri" pitchFamily="34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F05AC3EC-38D6-4CA3-996B-A2E9BBF25BDC}" type="slidenum">
              <a:rPr lang="ru-RU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hyperlink" Target="https://app.questionwell.org/quiz-game/create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Google Shape;45;p1" descr="Group 737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8225" y="396875"/>
            <a:ext cx="1011555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Google Shape;46;p1"/>
          <p:cNvSpPr txBox="1">
            <a:spLocks noChangeArrowheads="1"/>
          </p:cNvSpPr>
          <p:nvPr/>
        </p:nvSpPr>
        <p:spPr bwMode="auto">
          <a:xfrm>
            <a:off x="1038225" y="2314575"/>
            <a:ext cx="63420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15000"/>
              </a:lnSpc>
              <a:buClr>
                <a:srgbClr val="FFFFFF"/>
              </a:buClr>
              <a:buSzPts val="3900"/>
              <a:buFont typeface="Arial" charset="0"/>
              <a:buNone/>
            </a:pPr>
            <a:r>
              <a:rPr lang="ru-RU" sz="3900" b="1">
                <a:solidFill>
                  <a:srgbClr val="FFFFFF"/>
                </a:solidFill>
              </a:rPr>
              <a:t>НАЗДОЖЕНЕМО:</a:t>
            </a:r>
            <a:br>
              <a:rPr lang="ru-RU" sz="3900" b="1">
                <a:solidFill>
                  <a:srgbClr val="FFFFFF"/>
                </a:solidFill>
              </a:rPr>
            </a:br>
            <a:r>
              <a:rPr lang="ru-RU" sz="3900">
                <a:solidFill>
                  <a:srgbClr val="FFFFFF"/>
                </a:solidFill>
              </a:rPr>
              <a:t>КУРС ПРО ПОДОЛАННЯ ОСВІТНІХ ВТРАТ</a:t>
            </a:r>
            <a:endParaRPr lang="en-US"/>
          </a:p>
        </p:txBody>
      </p:sp>
      <p:sp>
        <p:nvSpPr>
          <p:cNvPr id="12292" name="Google Shape;47;p1"/>
          <p:cNvSpPr txBox="1">
            <a:spLocks noChangeArrowheads="1"/>
          </p:cNvSpPr>
          <p:nvPr/>
        </p:nvSpPr>
        <p:spPr bwMode="auto">
          <a:xfrm>
            <a:off x="1038225" y="5010150"/>
            <a:ext cx="5178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FFFF"/>
              </a:buClr>
              <a:buSzPts val="2200"/>
              <a:buFont typeface="Arial" charset="0"/>
              <a:buNone/>
            </a:pPr>
            <a:r>
              <a:rPr lang="ru-RU" sz="2200" b="1">
                <a:solidFill>
                  <a:srgbClr val="FFFFFF"/>
                </a:solidFill>
              </a:rPr>
              <a:t>Навчальний проєкт для вчителів</a:t>
            </a:r>
            <a:endParaRPr lang="en-US" b="1"/>
          </a:p>
        </p:txBody>
      </p:sp>
      <p:pic>
        <p:nvPicPr>
          <p:cNvPr id="12293" name="Google Shape;48;p1" descr="Image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1138" y="1282700"/>
            <a:ext cx="5340350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129;p9"/>
          <p:cNvSpPr txBox="1">
            <a:spLocks noChangeArrowheads="1"/>
          </p:cNvSpPr>
          <p:nvPr/>
        </p:nvSpPr>
        <p:spPr bwMode="auto">
          <a:xfrm>
            <a:off x="449263" y="222250"/>
            <a:ext cx="7412037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FFFF"/>
              </a:buClr>
              <a:buSzPts val="4300"/>
              <a:buFont typeface="Arial" charset="0"/>
              <a:buNone/>
            </a:pPr>
            <a:r>
              <a:rPr lang="ru-RU" sz="4300" b="1">
                <a:solidFill>
                  <a:srgbClr val="FFFFFF"/>
                </a:solidFill>
              </a:rPr>
              <a:t>ДОСЛІДЖЕННЯ</a:t>
            </a:r>
            <a:endParaRPr lang="en-US" sz="4300" b="1">
              <a:solidFill>
                <a:srgbClr val="FFFFFF"/>
              </a:solidFill>
            </a:endParaRPr>
          </a:p>
        </p:txBody>
      </p:sp>
      <p:pic>
        <p:nvPicPr>
          <p:cNvPr id="29699" name="Google Shape;130;p9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763" y="1223963"/>
            <a:ext cx="1636712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Google Shape;131;p9" descr="Image"/>
          <p:cNvPicPr preferRelativeResize="0">
            <a:picLocks noChangeAspect="1" noChangeArrowheads="1"/>
          </p:cNvPicPr>
          <p:nvPr/>
        </p:nvPicPr>
        <p:blipFill>
          <a:blip r:embed="rId4"/>
          <a:srcRect t="44925" r="34529"/>
          <a:stretch>
            <a:fillRect/>
          </a:stretch>
        </p:blipFill>
        <p:spPr bwMode="auto">
          <a:xfrm>
            <a:off x="9399588" y="-20638"/>
            <a:ext cx="2801937" cy="23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Google Shape;132;p9"/>
          <p:cNvSpPr txBox="1">
            <a:spLocks noChangeArrowheads="1"/>
          </p:cNvSpPr>
          <p:nvPr/>
        </p:nvSpPr>
        <p:spPr bwMode="auto">
          <a:xfrm>
            <a:off x="2957513" y="1223963"/>
            <a:ext cx="7185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r>
              <a:rPr lang="ru-RU" sz="1800"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endParaRPr lang="en-US"/>
          </a:p>
        </p:txBody>
      </p:sp>
      <p:pic>
        <p:nvPicPr>
          <p:cNvPr id="29702" name="Google Shape;133;p9"/>
          <p:cNvPicPr preferRelativeResize="0">
            <a:picLocks noChangeAspect="1" noChangeArrowheads="1"/>
          </p:cNvPicPr>
          <p:nvPr/>
        </p:nvPicPr>
        <p:blipFill>
          <a:blip r:embed="rId5"/>
          <a:srcRect t="1968" b="10558"/>
          <a:stretch>
            <a:fillRect/>
          </a:stretch>
        </p:blipFill>
        <p:spPr bwMode="auto">
          <a:xfrm>
            <a:off x="3276600" y="1044575"/>
            <a:ext cx="7832725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Google Shape;134;p9"/>
          <p:cNvSpPr txBox="1">
            <a:spLocks noChangeArrowheads="1"/>
          </p:cNvSpPr>
          <p:nvPr/>
        </p:nvSpPr>
        <p:spPr bwMode="auto">
          <a:xfrm>
            <a:off x="5059363" y="6259513"/>
            <a:ext cx="609758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r">
              <a:buClr>
                <a:srgbClr val="000000"/>
              </a:buClr>
              <a:buSzPts val="1800"/>
              <a:buFont typeface="Times New Roman" pitchFamily="18" charset="0"/>
              <a:buNone/>
            </a:pPr>
            <a:r>
              <a:rPr lang="ru-RU" sz="2000" i="1">
                <a:solidFill>
                  <a:srgbClr val="FFFFFF"/>
                </a:solidFill>
              </a:rPr>
              <a:t>Оксана Коноваленко, 4 клас, СЗШ № 1, м Львів</a:t>
            </a:r>
            <a:endParaRPr lang="en-US" sz="2000" i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139;p10"/>
          <p:cNvSpPr>
            <a:spLocks noChangeArrowheads="1"/>
          </p:cNvSpPr>
          <p:nvPr/>
        </p:nvSpPr>
        <p:spPr bwMode="auto">
          <a:xfrm>
            <a:off x="488950" y="5000625"/>
            <a:ext cx="6370638" cy="6369050"/>
          </a:xfrm>
          <a:prstGeom prst="ellipse">
            <a:avLst/>
          </a:prstGeom>
          <a:solidFill>
            <a:srgbClr val="F5BEBC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31747" name="Google Shape;140;p10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913" y="1368425"/>
            <a:ext cx="1635125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Google Shape;141;p10" descr="Image"/>
          <p:cNvPicPr preferRelativeResize="0">
            <a:picLocks noChangeAspect="1" noChangeArrowheads="1"/>
          </p:cNvPicPr>
          <p:nvPr/>
        </p:nvPicPr>
        <p:blipFill>
          <a:blip r:embed="rId4"/>
          <a:srcRect t="44925" r="34529"/>
          <a:stretch>
            <a:fillRect/>
          </a:stretch>
        </p:blipFill>
        <p:spPr bwMode="auto">
          <a:xfrm>
            <a:off x="9399588" y="-20638"/>
            <a:ext cx="2801937" cy="23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Google Shape;142;p10"/>
          <p:cNvSpPr txBox="1">
            <a:spLocks noChangeArrowheads="1"/>
          </p:cNvSpPr>
          <p:nvPr/>
        </p:nvSpPr>
        <p:spPr bwMode="auto">
          <a:xfrm>
            <a:off x="2957513" y="1223963"/>
            <a:ext cx="7185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r>
              <a:rPr lang="ru-RU" sz="1800"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endParaRPr lang="en-US"/>
          </a:p>
        </p:txBody>
      </p:sp>
      <p:sp>
        <p:nvSpPr>
          <p:cNvPr id="31750" name="Google Shape;143;p10"/>
          <p:cNvSpPr txBox="1">
            <a:spLocks noChangeArrowheads="1"/>
          </p:cNvSpPr>
          <p:nvPr/>
        </p:nvSpPr>
        <p:spPr bwMode="auto">
          <a:xfrm>
            <a:off x="303213" y="1125538"/>
            <a:ext cx="807085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3200"/>
              <a:buFont typeface="Times New Roman" pitchFamily="18" charset="0"/>
              <a:buNone/>
            </a:pPr>
            <a:r>
              <a:rPr lang="ru-RU" sz="3200" b="1">
                <a:solidFill>
                  <a:srgbClr val="FFFFCC"/>
                </a:solidFill>
              </a:rPr>
              <a:t> Наскрізні вміння, які розвиваються</a:t>
            </a:r>
            <a:endParaRPr lang="en-US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ініціативність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керування емоціями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оцінювання ризиків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приймання рішень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розв’язання проблем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співпраця з іншими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уміння висловлювати власну думку усно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здатність логічно обґрунтовувати позицію</a:t>
            </a:r>
            <a:endParaRPr lang="en-US" sz="2000">
              <a:solidFill>
                <a:srgbClr val="FFFFCC"/>
              </a:solidFill>
            </a:endParaRPr>
          </a:p>
        </p:txBody>
      </p:sp>
      <p:sp>
        <p:nvSpPr>
          <p:cNvPr id="31751" name="Google Shape;144;p10"/>
          <p:cNvSpPr txBox="1">
            <a:spLocks noChangeArrowheads="1"/>
          </p:cNvSpPr>
          <p:nvPr/>
        </p:nvSpPr>
        <p:spPr bwMode="auto">
          <a:xfrm>
            <a:off x="6926263" y="3302000"/>
            <a:ext cx="4652962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3200"/>
              <a:buFont typeface="Times New Roman" pitchFamily="18" charset="0"/>
              <a:buNone/>
            </a:pPr>
            <a:r>
              <a:rPr lang="ru-RU" sz="3200" b="1">
                <a:solidFill>
                  <a:srgbClr val="F2F9FF"/>
                </a:solidFill>
              </a:rPr>
              <a:t>Наскрізні вміння, </a:t>
            </a:r>
            <a:br>
              <a:rPr lang="ru-RU" sz="3200" b="1">
                <a:solidFill>
                  <a:srgbClr val="F2F9FF"/>
                </a:solidFill>
              </a:rPr>
            </a:br>
            <a:r>
              <a:rPr lang="ru-RU" sz="3200" b="1">
                <a:solidFill>
                  <a:srgbClr val="F2F9FF"/>
                </a:solidFill>
              </a:rPr>
              <a:t>які лишилися </a:t>
            </a:r>
            <a:br>
              <a:rPr lang="ru-RU" sz="3200" b="1">
                <a:solidFill>
                  <a:srgbClr val="F2F9FF"/>
                </a:solidFill>
              </a:rPr>
            </a:br>
            <a:r>
              <a:rPr lang="ru-RU" sz="3200" b="1">
                <a:solidFill>
                  <a:srgbClr val="F2F9FF"/>
                </a:solidFill>
              </a:rPr>
              <a:t>поза увагою</a:t>
            </a:r>
            <a:endParaRPr lang="en-US" sz="3200" b="1">
              <a:solidFill>
                <a:srgbClr val="F2F9FF"/>
              </a:solidFill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buClr>
                <a:srgbClr val="F2F9FF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2F9FF"/>
                </a:solidFill>
              </a:rPr>
              <a:t>уміння висловлювати власну думку усно і письмово</a:t>
            </a:r>
            <a:endParaRPr lang="en-US" sz="2000">
              <a:solidFill>
                <a:srgbClr val="F2F9FF"/>
              </a:solidFill>
            </a:endParaRPr>
          </a:p>
          <a:p>
            <a:pPr>
              <a:lnSpc>
                <a:spcPct val="115000"/>
              </a:lnSpc>
              <a:buClr>
                <a:srgbClr val="F2F9FF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2F9FF"/>
                </a:solidFill>
              </a:rPr>
              <a:t>критичне та системне мислення</a:t>
            </a:r>
            <a:endParaRPr lang="en-US" sz="2000">
              <a:solidFill>
                <a:srgbClr val="F2F9FF"/>
              </a:solidFill>
            </a:endParaRPr>
          </a:p>
          <a:p>
            <a:pPr>
              <a:lnSpc>
                <a:spcPct val="115000"/>
              </a:lnSpc>
              <a:buClr>
                <a:srgbClr val="F2F9FF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2F9FF"/>
                </a:solidFill>
              </a:rPr>
              <a:t>творчість</a:t>
            </a:r>
            <a:endParaRPr lang="en-US" sz="2000">
              <a:solidFill>
                <a:srgbClr val="F2F9FF"/>
              </a:solidFill>
            </a:endParaRPr>
          </a:p>
        </p:txBody>
      </p:sp>
      <p:sp>
        <p:nvSpPr>
          <p:cNvPr id="31752" name="Google Shape;145;p10"/>
          <p:cNvSpPr txBox="1">
            <a:spLocks noChangeArrowheads="1"/>
          </p:cNvSpPr>
          <p:nvPr/>
        </p:nvSpPr>
        <p:spPr bwMode="auto">
          <a:xfrm>
            <a:off x="449263" y="222250"/>
            <a:ext cx="718502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FFFF"/>
              </a:buClr>
              <a:buSzPts val="4300"/>
              <a:buFont typeface="Arial" charset="0"/>
              <a:buNone/>
            </a:pPr>
            <a:r>
              <a:rPr lang="ru-RU" sz="4300" b="1">
                <a:solidFill>
                  <a:srgbClr val="FFFFFF"/>
                </a:solidFill>
              </a:rPr>
              <a:t>РУХЛИВІ ІГРИ</a:t>
            </a:r>
            <a:endParaRPr lang="en-US" sz="43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Google Shape;150;p11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114425"/>
            <a:ext cx="1636713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Google Shape;151;p11" descr="Image"/>
          <p:cNvPicPr preferRelativeResize="0">
            <a:picLocks noChangeAspect="1" noChangeArrowheads="1"/>
          </p:cNvPicPr>
          <p:nvPr/>
        </p:nvPicPr>
        <p:blipFill>
          <a:blip r:embed="rId4"/>
          <a:srcRect t="44925" r="34529"/>
          <a:stretch>
            <a:fillRect/>
          </a:stretch>
        </p:blipFill>
        <p:spPr bwMode="auto">
          <a:xfrm>
            <a:off x="9399588" y="-20638"/>
            <a:ext cx="2801937" cy="23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Google Shape;152;p11"/>
          <p:cNvSpPr txBox="1">
            <a:spLocks noChangeArrowheads="1"/>
          </p:cNvSpPr>
          <p:nvPr/>
        </p:nvSpPr>
        <p:spPr bwMode="auto">
          <a:xfrm>
            <a:off x="2957513" y="1223963"/>
            <a:ext cx="7185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r>
              <a:rPr lang="ru-RU" sz="1800"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endParaRPr lang="en-US"/>
          </a:p>
        </p:txBody>
      </p:sp>
      <p:sp>
        <p:nvSpPr>
          <p:cNvPr id="33797" name="Google Shape;153;p11"/>
          <p:cNvSpPr txBox="1">
            <a:spLocks noChangeArrowheads="1"/>
          </p:cNvSpPr>
          <p:nvPr/>
        </p:nvSpPr>
        <p:spPr bwMode="auto">
          <a:xfrm>
            <a:off x="4991100" y="5916613"/>
            <a:ext cx="6904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r">
              <a:buClr>
                <a:srgbClr val="000000"/>
              </a:buClr>
              <a:buSzPts val="1800"/>
              <a:buFont typeface="Times New Roman" pitchFamily="18" charset="0"/>
              <a:buNone/>
            </a:pPr>
            <a:r>
              <a:rPr lang="ru-RU" sz="2000" i="1">
                <a:solidFill>
                  <a:srgbClr val="FFFFFF"/>
                </a:solidFill>
              </a:rPr>
              <a:t>Фото з сімейних проєктів </a:t>
            </a:r>
            <a:br>
              <a:rPr lang="ru-RU" sz="2000" i="1">
                <a:solidFill>
                  <a:srgbClr val="FFFFFF"/>
                </a:solidFill>
              </a:rPr>
            </a:br>
            <a:r>
              <a:rPr lang="ru-RU" sz="2000" i="1">
                <a:solidFill>
                  <a:srgbClr val="FFFFFF"/>
                </a:solidFill>
              </a:rPr>
              <a:t>туристичного клубу "Всюдиходи"</a:t>
            </a:r>
            <a:endParaRPr lang="en-US" sz="2000" i="1">
              <a:solidFill>
                <a:srgbClr val="FFFFFF"/>
              </a:solidFill>
            </a:endParaRPr>
          </a:p>
        </p:txBody>
      </p:sp>
      <p:pic>
        <p:nvPicPr>
          <p:cNvPr id="33798" name="Google Shape;154;p11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6838" y="366713"/>
            <a:ext cx="68008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Google Shape;155;p11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5113" y="2962275"/>
            <a:ext cx="4725987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Google Shape;156;p11"/>
          <p:cNvSpPr txBox="1">
            <a:spLocks noChangeArrowheads="1"/>
          </p:cNvSpPr>
          <p:nvPr/>
        </p:nvSpPr>
        <p:spPr bwMode="auto">
          <a:xfrm>
            <a:off x="449263" y="222250"/>
            <a:ext cx="718502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FFFF"/>
              </a:buClr>
              <a:buSzPts val="4300"/>
              <a:buFont typeface="Arial" charset="0"/>
              <a:buNone/>
            </a:pPr>
            <a:r>
              <a:rPr lang="ru-RU" sz="4300" b="1">
                <a:solidFill>
                  <a:srgbClr val="FFFFFF"/>
                </a:solidFill>
              </a:rPr>
              <a:t>РУХЛИВІ ІГРИ</a:t>
            </a:r>
            <a:endParaRPr lang="en-US" sz="43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161;p12"/>
          <p:cNvSpPr>
            <a:spLocks noChangeArrowheads="1"/>
          </p:cNvSpPr>
          <p:nvPr/>
        </p:nvSpPr>
        <p:spPr bwMode="auto">
          <a:xfrm>
            <a:off x="395288" y="5068888"/>
            <a:ext cx="6369050" cy="6369050"/>
          </a:xfrm>
          <a:prstGeom prst="ellipse">
            <a:avLst/>
          </a:prstGeom>
          <a:solidFill>
            <a:srgbClr val="F5BEBC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35843" name="Google Shape;162;p12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8675" y="1838325"/>
            <a:ext cx="1635125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Google Shape;163;p12" descr="Image"/>
          <p:cNvPicPr preferRelativeResize="0">
            <a:picLocks noChangeAspect="1" noChangeArrowheads="1"/>
          </p:cNvPicPr>
          <p:nvPr/>
        </p:nvPicPr>
        <p:blipFill>
          <a:blip r:embed="rId4"/>
          <a:srcRect t="44925" r="34529"/>
          <a:stretch>
            <a:fillRect/>
          </a:stretch>
        </p:blipFill>
        <p:spPr bwMode="auto">
          <a:xfrm>
            <a:off x="9399588" y="-20638"/>
            <a:ext cx="2801937" cy="23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Google Shape;164;p12"/>
          <p:cNvSpPr txBox="1">
            <a:spLocks noChangeArrowheads="1"/>
          </p:cNvSpPr>
          <p:nvPr/>
        </p:nvSpPr>
        <p:spPr bwMode="auto">
          <a:xfrm>
            <a:off x="676275" y="1125538"/>
            <a:ext cx="7827963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3200"/>
              <a:buFont typeface="Times New Roman" pitchFamily="18" charset="0"/>
              <a:buNone/>
            </a:pPr>
            <a:r>
              <a:rPr lang="ru-RU" sz="3200" b="1">
                <a:solidFill>
                  <a:srgbClr val="FFFFCC"/>
                </a:solidFill>
              </a:rPr>
              <a:t> Наскрізні вміння, які розвиваються</a:t>
            </a:r>
            <a:endParaRPr lang="en-US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уміння висловлювати власну думку усно і письмово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критичне та системне мислення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ініціативність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здатність логічно обґрунтовувати позицію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керування емоціями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оцінювання ризиків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приймання рішень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розв’язання проблем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співпраця з іншими</a:t>
            </a:r>
            <a:endParaRPr lang="en-US" sz="2000">
              <a:solidFill>
                <a:srgbClr val="FFFFCC"/>
              </a:solidFill>
            </a:endParaRPr>
          </a:p>
        </p:txBody>
      </p:sp>
      <p:sp>
        <p:nvSpPr>
          <p:cNvPr id="35846" name="Google Shape;165;p12"/>
          <p:cNvSpPr txBox="1">
            <a:spLocks noChangeArrowheads="1"/>
          </p:cNvSpPr>
          <p:nvPr/>
        </p:nvSpPr>
        <p:spPr bwMode="auto">
          <a:xfrm>
            <a:off x="7034213" y="4132263"/>
            <a:ext cx="4652962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3200"/>
              <a:buFont typeface="Times New Roman" pitchFamily="18" charset="0"/>
              <a:buNone/>
            </a:pPr>
            <a:r>
              <a:rPr lang="ru-RU" sz="3200" b="1">
                <a:solidFill>
                  <a:srgbClr val="F2F9FF"/>
                </a:solidFill>
              </a:rPr>
              <a:t>Наскрізні вміння, </a:t>
            </a:r>
            <a:br>
              <a:rPr lang="ru-RU" sz="3200" b="1">
                <a:solidFill>
                  <a:srgbClr val="F2F9FF"/>
                </a:solidFill>
              </a:rPr>
            </a:br>
            <a:r>
              <a:rPr lang="ru-RU" sz="3200" b="1">
                <a:solidFill>
                  <a:srgbClr val="F2F9FF"/>
                </a:solidFill>
              </a:rPr>
              <a:t>які лишилися </a:t>
            </a:r>
            <a:br>
              <a:rPr lang="ru-RU" sz="3200" b="1">
                <a:solidFill>
                  <a:srgbClr val="F2F9FF"/>
                </a:solidFill>
              </a:rPr>
            </a:br>
            <a:r>
              <a:rPr lang="ru-RU" sz="3200" b="1">
                <a:solidFill>
                  <a:srgbClr val="F2F9FF"/>
                </a:solidFill>
              </a:rPr>
              <a:t>поза увагою</a:t>
            </a:r>
            <a:endParaRPr lang="en-US" sz="3200" b="1">
              <a:solidFill>
                <a:srgbClr val="F2F9FF"/>
              </a:solidFill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buClr>
                <a:srgbClr val="F2F9FF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2F9FF"/>
                </a:solidFill>
              </a:rPr>
              <a:t>творчість</a:t>
            </a:r>
            <a:endParaRPr lang="en-US" sz="2000">
              <a:solidFill>
                <a:srgbClr val="F2F9FF"/>
              </a:solidFill>
            </a:endParaRPr>
          </a:p>
        </p:txBody>
      </p:sp>
      <p:sp>
        <p:nvSpPr>
          <p:cNvPr id="35847" name="Google Shape;166;p12"/>
          <p:cNvSpPr txBox="1">
            <a:spLocks noChangeArrowheads="1"/>
          </p:cNvSpPr>
          <p:nvPr/>
        </p:nvSpPr>
        <p:spPr bwMode="auto">
          <a:xfrm>
            <a:off x="449263" y="222250"/>
            <a:ext cx="718502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FFFF"/>
              </a:buClr>
              <a:buSzPts val="4300"/>
              <a:buFont typeface="Arial" charset="0"/>
              <a:buNone/>
            </a:pPr>
            <a:r>
              <a:rPr lang="ru-RU" sz="4300" b="1">
                <a:solidFill>
                  <a:srgbClr val="FFFFFF"/>
                </a:solidFill>
              </a:rPr>
              <a:t>ДИСКУСІЯ</a:t>
            </a:r>
            <a:endParaRPr lang="en-US" sz="43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Google Shape;171;p13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3" y="1279525"/>
            <a:ext cx="1635125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Google Shape;172;p13" descr="Image"/>
          <p:cNvPicPr preferRelativeResize="0">
            <a:picLocks noChangeAspect="1" noChangeArrowheads="1"/>
          </p:cNvPicPr>
          <p:nvPr/>
        </p:nvPicPr>
        <p:blipFill>
          <a:blip r:embed="rId4"/>
          <a:srcRect t="44925" r="34529"/>
          <a:stretch>
            <a:fillRect/>
          </a:stretch>
        </p:blipFill>
        <p:spPr bwMode="auto">
          <a:xfrm>
            <a:off x="9399588" y="-20638"/>
            <a:ext cx="2801937" cy="23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Google Shape;173;p13"/>
          <p:cNvSpPr txBox="1">
            <a:spLocks noChangeArrowheads="1"/>
          </p:cNvSpPr>
          <p:nvPr/>
        </p:nvSpPr>
        <p:spPr bwMode="auto">
          <a:xfrm>
            <a:off x="2957513" y="1223963"/>
            <a:ext cx="7185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r>
              <a:rPr lang="ru-RU" sz="1800"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endParaRPr lang="en-US"/>
          </a:p>
        </p:txBody>
      </p:sp>
      <p:sp>
        <p:nvSpPr>
          <p:cNvPr id="37893" name="Google Shape;174;p13"/>
          <p:cNvSpPr txBox="1">
            <a:spLocks noChangeArrowheads="1"/>
          </p:cNvSpPr>
          <p:nvPr/>
        </p:nvSpPr>
        <p:spPr bwMode="auto">
          <a:xfrm>
            <a:off x="1854200" y="5313363"/>
            <a:ext cx="45164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r">
              <a:buClr>
                <a:srgbClr val="000000"/>
              </a:buClr>
              <a:buSzPts val="1800"/>
              <a:buFont typeface="Times New Roman" pitchFamily="18" charset="0"/>
              <a:buNone/>
            </a:pPr>
            <a:r>
              <a:rPr lang="ru-RU" sz="2000" i="1">
                <a:solidFill>
                  <a:srgbClr val="FFFFFF"/>
                </a:solidFill>
              </a:rPr>
              <a:t>Фрагмент посібника</a:t>
            </a:r>
            <a:br>
              <a:rPr lang="ru-RU" sz="2000" i="1">
                <a:solidFill>
                  <a:srgbClr val="FFFFFF"/>
                </a:solidFill>
              </a:rPr>
            </a:br>
            <a:r>
              <a:rPr lang="ru-RU" sz="2000" i="1">
                <a:solidFill>
                  <a:srgbClr val="FFFFFF"/>
                </a:solidFill>
              </a:rPr>
              <a:t>“Українська мова та читання”, 2 кл. (авт. Г. Остапенко) — Київ, Видавництво “Світич”, 2024 р.</a:t>
            </a:r>
            <a:endParaRPr lang="en-US" sz="2000" i="1">
              <a:solidFill>
                <a:srgbClr val="FFFFFF"/>
              </a:solidFill>
            </a:endParaRPr>
          </a:p>
        </p:txBody>
      </p:sp>
      <p:pic>
        <p:nvPicPr>
          <p:cNvPr id="37894" name="Google Shape;175;p1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1613" y="296863"/>
            <a:ext cx="4864100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Google Shape;176;p13"/>
          <p:cNvSpPr txBox="1">
            <a:spLocks noChangeArrowheads="1"/>
          </p:cNvSpPr>
          <p:nvPr/>
        </p:nvSpPr>
        <p:spPr bwMode="auto">
          <a:xfrm>
            <a:off x="449263" y="222250"/>
            <a:ext cx="437356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FFFF"/>
              </a:buClr>
              <a:buSzPts val="4300"/>
              <a:buFont typeface="Arial" charset="0"/>
              <a:buNone/>
            </a:pPr>
            <a:r>
              <a:rPr lang="ru-RU" sz="4300" b="1">
                <a:solidFill>
                  <a:srgbClr val="FFFFFF"/>
                </a:solidFill>
              </a:rPr>
              <a:t>ДИСКУСІЯ</a:t>
            </a:r>
            <a:endParaRPr lang="en-US" sz="43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181;p14"/>
          <p:cNvSpPr>
            <a:spLocks noChangeArrowheads="1"/>
          </p:cNvSpPr>
          <p:nvPr/>
        </p:nvSpPr>
        <p:spPr bwMode="auto">
          <a:xfrm>
            <a:off x="854075" y="4978400"/>
            <a:ext cx="6370638" cy="6370638"/>
          </a:xfrm>
          <a:prstGeom prst="ellipse">
            <a:avLst/>
          </a:prstGeom>
          <a:solidFill>
            <a:srgbClr val="F5BEBC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39939" name="Google Shape;182;p14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18738" y="338138"/>
            <a:ext cx="1636712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Google Shape;183;p14" descr="Image"/>
          <p:cNvPicPr preferRelativeResize="0">
            <a:picLocks noChangeAspect="1" noChangeArrowheads="1"/>
          </p:cNvPicPr>
          <p:nvPr/>
        </p:nvPicPr>
        <p:blipFill>
          <a:blip r:embed="rId4"/>
          <a:srcRect t="44925" r="34529"/>
          <a:stretch>
            <a:fillRect/>
          </a:stretch>
        </p:blipFill>
        <p:spPr bwMode="auto">
          <a:xfrm>
            <a:off x="9399588" y="-20638"/>
            <a:ext cx="2801937" cy="23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Google Shape;184;p14"/>
          <p:cNvSpPr txBox="1">
            <a:spLocks noChangeArrowheads="1"/>
          </p:cNvSpPr>
          <p:nvPr/>
        </p:nvSpPr>
        <p:spPr bwMode="auto">
          <a:xfrm>
            <a:off x="2957513" y="1223963"/>
            <a:ext cx="7185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r>
              <a:rPr lang="ru-RU" sz="1800"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endParaRPr lang="en-US"/>
          </a:p>
        </p:txBody>
      </p:sp>
      <p:sp>
        <p:nvSpPr>
          <p:cNvPr id="39942" name="Google Shape;185;p14"/>
          <p:cNvSpPr txBox="1">
            <a:spLocks noChangeArrowheads="1"/>
          </p:cNvSpPr>
          <p:nvPr/>
        </p:nvSpPr>
        <p:spPr bwMode="auto">
          <a:xfrm>
            <a:off x="454025" y="1181100"/>
            <a:ext cx="782796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3200"/>
              <a:buFont typeface="Times New Roman" pitchFamily="18" charset="0"/>
              <a:buNone/>
            </a:pPr>
            <a:r>
              <a:rPr lang="ru-RU" sz="3200" b="1">
                <a:solidFill>
                  <a:srgbClr val="FFFFCC"/>
                </a:solidFill>
              </a:rPr>
              <a:t> Наскрізні вміння, які розвиваються</a:t>
            </a:r>
            <a:endParaRPr lang="en-US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уміння висловлювати власну думку усно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ініціативність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керування емоціями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оцінювання ризиків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приймання рішень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розв’язання проблем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співпраця з іншими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творчість</a:t>
            </a:r>
            <a:endParaRPr lang="en-US" sz="2000">
              <a:solidFill>
                <a:srgbClr val="FFFFCC"/>
              </a:solidFill>
            </a:endParaRPr>
          </a:p>
        </p:txBody>
      </p:sp>
      <p:sp>
        <p:nvSpPr>
          <p:cNvPr id="39943" name="Google Shape;186;p14"/>
          <p:cNvSpPr txBox="1">
            <a:spLocks noChangeArrowheads="1"/>
          </p:cNvSpPr>
          <p:nvPr/>
        </p:nvSpPr>
        <p:spPr bwMode="auto">
          <a:xfrm>
            <a:off x="6915150" y="2673350"/>
            <a:ext cx="4652963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3200"/>
              <a:buFont typeface="Times New Roman" pitchFamily="18" charset="0"/>
              <a:buNone/>
            </a:pPr>
            <a:r>
              <a:rPr lang="ru-RU" sz="3200" b="1">
                <a:solidFill>
                  <a:srgbClr val="F2F9FF"/>
                </a:solidFill>
              </a:rPr>
              <a:t>Наскрізні вміння, </a:t>
            </a:r>
            <a:br>
              <a:rPr lang="ru-RU" sz="3200" b="1">
                <a:solidFill>
                  <a:srgbClr val="F2F9FF"/>
                </a:solidFill>
              </a:rPr>
            </a:br>
            <a:r>
              <a:rPr lang="ru-RU" sz="3200" b="1">
                <a:solidFill>
                  <a:srgbClr val="F2F9FF"/>
                </a:solidFill>
              </a:rPr>
              <a:t>які лишилися </a:t>
            </a:r>
            <a:br>
              <a:rPr lang="ru-RU" sz="3200" b="1">
                <a:solidFill>
                  <a:srgbClr val="F2F9FF"/>
                </a:solidFill>
              </a:rPr>
            </a:br>
            <a:r>
              <a:rPr lang="ru-RU" sz="3200" b="1">
                <a:solidFill>
                  <a:srgbClr val="F2F9FF"/>
                </a:solidFill>
              </a:rPr>
              <a:t>поза увагою</a:t>
            </a:r>
            <a:endParaRPr lang="en-US" sz="3200" b="1">
              <a:solidFill>
                <a:srgbClr val="F2F9FF"/>
              </a:solidFill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buClr>
                <a:srgbClr val="F2F9FF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2F9FF"/>
                </a:solidFill>
              </a:rPr>
              <a:t>уміння висловлювати власну думку письмово</a:t>
            </a:r>
            <a:endParaRPr lang="en-US" sz="2000">
              <a:solidFill>
                <a:srgbClr val="F2F9FF"/>
              </a:solidFill>
            </a:endParaRPr>
          </a:p>
          <a:p>
            <a:pPr>
              <a:lnSpc>
                <a:spcPct val="115000"/>
              </a:lnSpc>
              <a:buClr>
                <a:srgbClr val="F2F9FF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2F9FF"/>
                </a:solidFill>
              </a:rPr>
              <a:t>критичне та системне мислення</a:t>
            </a:r>
            <a:endParaRPr lang="en-US" sz="2000">
              <a:solidFill>
                <a:srgbClr val="F2F9FF"/>
              </a:solidFill>
            </a:endParaRPr>
          </a:p>
          <a:p>
            <a:pPr>
              <a:lnSpc>
                <a:spcPct val="115000"/>
              </a:lnSpc>
              <a:buClr>
                <a:srgbClr val="F2F9FF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2F9FF"/>
                </a:solidFill>
              </a:rPr>
              <a:t>здатність логічно обґрунтовувати позицію</a:t>
            </a:r>
            <a:endParaRPr lang="en-US" sz="2000">
              <a:solidFill>
                <a:srgbClr val="F2F9FF"/>
              </a:solidFill>
            </a:endParaRPr>
          </a:p>
        </p:txBody>
      </p:sp>
      <p:sp>
        <p:nvSpPr>
          <p:cNvPr id="39944" name="Google Shape;187;p14"/>
          <p:cNvSpPr txBox="1">
            <a:spLocks noChangeArrowheads="1"/>
          </p:cNvSpPr>
          <p:nvPr/>
        </p:nvSpPr>
        <p:spPr bwMode="auto">
          <a:xfrm>
            <a:off x="449263" y="222250"/>
            <a:ext cx="718502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FFFF"/>
              </a:buClr>
              <a:buSzPts val="4300"/>
              <a:buFont typeface="Arial" charset="0"/>
              <a:buNone/>
            </a:pPr>
            <a:r>
              <a:rPr lang="ru-RU" sz="4300" b="1">
                <a:solidFill>
                  <a:srgbClr val="FFFFFF"/>
                </a:solidFill>
              </a:rPr>
              <a:t>ТЕАТРАЛІЗАЦІЯ</a:t>
            </a:r>
            <a:endParaRPr lang="en-US" sz="43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Google Shape;192;p15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68425"/>
            <a:ext cx="1636713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Google Shape;193;p15" descr="Image"/>
          <p:cNvPicPr preferRelativeResize="0">
            <a:picLocks noChangeAspect="1" noChangeArrowheads="1"/>
          </p:cNvPicPr>
          <p:nvPr/>
        </p:nvPicPr>
        <p:blipFill>
          <a:blip r:embed="rId4"/>
          <a:srcRect t="44925" r="34529"/>
          <a:stretch>
            <a:fillRect/>
          </a:stretch>
        </p:blipFill>
        <p:spPr bwMode="auto">
          <a:xfrm>
            <a:off x="9399588" y="-20638"/>
            <a:ext cx="2801937" cy="23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Google Shape;194;p15"/>
          <p:cNvSpPr txBox="1">
            <a:spLocks noChangeArrowheads="1"/>
          </p:cNvSpPr>
          <p:nvPr/>
        </p:nvSpPr>
        <p:spPr bwMode="auto">
          <a:xfrm>
            <a:off x="2957513" y="1223963"/>
            <a:ext cx="7185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r>
              <a:rPr lang="ru-RU" sz="1800"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endParaRPr lang="en-US"/>
          </a:p>
        </p:txBody>
      </p:sp>
      <p:pic>
        <p:nvPicPr>
          <p:cNvPr id="41989" name="Google Shape;195;p1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2825" y="179388"/>
            <a:ext cx="4841875" cy="645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Google Shape;196;p15"/>
          <p:cNvSpPr txBox="1">
            <a:spLocks noChangeArrowheads="1"/>
          </p:cNvSpPr>
          <p:nvPr/>
        </p:nvSpPr>
        <p:spPr bwMode="auto">
          <a:xfrm>
            <a:off x="0" y="5973763"/>
            <a:ext cx="5807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r">
              <a:buClr>
                <a:srgbClr val="000000"/>
              </a:buClr>
              <a:buSzPts val="1800"/>
              <a:buFont typeface="Times New Roman" pitchFamily="18" charset="0"/>
              <a:buNone/>
            </a:pPr>
            <a:r>
              <a:rPr lang="ru-RU" sz="2000" i="1">
                <a:solidFill>
                  <a:srgbClr val="FFFFFF"/>
                </a:solidFill>
              </a:rPr>
              <a:t>Оксана Тихоцька, 1 клас, </a:t>
            </a:r>
            <a:br>
              <a:rPr lang="ru-RU" sz="2000" i="1">
                <a:solidFill>
                  <a:srgbClr val="FFFFFF"/>
                </a:solidFill>
              </a:rPr>
            </a:br>
            <a:r>
              <a:rPr lang="ru-RU" sz="2000" i="1">
                <a:solidFill>
                  <a:srgbClr val="FFFFFF"/>
                </a:solidFill>
              </a:rPr>
              <a:t>Торгановицька гімназія, Самбірський район</a:t>
            </a:r>
            <a:endParaRPr lang="en-US" sz="2000" i="1">
              <a:solidFill>
                <a:srgbClr val="FFFFFF"/>
              </a:solidFill>
            </a:endParaRPr>
          </a:p>
        </p:txBody>
      </p:sp>
      <p:sp>
        <p:nvSpPr>
          <p:cNvPr id="41991" name="Google Shape;197;p15"/>
          <p:cNvSpPr txBox="1">
            <a:spLocks noChangeArrowheads="1"/>
          </p:cNvSpPr>
          <p:nvPr/>
        </p:nvSpPr>
        <p:spPr bwMode="auto">
          <a:xfrm>
            <a:off x="449263" y="222250"/>
            <a:ext cx="718502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FFFF"/>
              </a:buClr>
              <a:buSzPts val="4300"/>
              <a:buFont typeface="Arial" charset="0"/>
              <a:buNone/>
            </a:pPr>
            <a:r>
              <a:rPr lang="ru-RU" sz="4300" b="1">
                <a:solidFill>
                  <a:srgbClr val="FFFFFF"/>
                </a:solidFill>
              </a:rPr>
              <a:t>ТЕАТРАЛІЗАЦІЯ</a:t>
            </a:r>
            <a:endParaRPr lang="en-US" sz="43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Google Shape;202;p16"/>
          <p:cNvSpPr>
            <a:spLocks noChangeArrowheads="1"/>
          </p:cNvSpPr>
          <p:nvPr/>
        </p:nvSpPr>
        <p:spPr bwMode="auto">
          <a:xfrm>
            <a:off x="903288" y="4802188"/>
            <a:ext cx="6370637" cy="6370637"/>
          </a:xfrm>
          <a:prstGeom prst="ellipse">
            <a:avLst/>
          </a:prstGeom>
          <a:solidFill>
            <a:srgbClr val="F5BEBC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44035" name="Google Shape;203;p16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3775" y="4249738"/>
            <a:ext cx="1636713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Google Shape;204;p16" descr="Image"/>
          <p:cNvPicPr preferRelativeResize="0">
            <a:picLocks noChangeAspect="1" noChangeArrowheads="1"/>
          </p:cNvPicPr>
          <p:nvPr/>
        </p:nvPicPr>
        <p:blipFill>
          <a:blip r:embed="rId4"/>
          <a:srcRect t="44925" r="34529"/>
          <a:stretch>
            <a:fillRect/>
          </a:stretch>
        </p:blipFill>
        <p:spPr bwMode="auto">
          <a:xfrm>
            <a:off x="9399588" y="-20638"/>
            <a:ext cx="2801937" cy="23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Google Shape;205;p16"/>
          <p:cNvSpPr txBox="1">
            <a:spLocks noChangeArrowheads="1"/>
          </p:cNvSpPr>
          <p:nvPr/>
        </p:nvSpPr>
        <p:spPr bwMode="auto">
          <a:xfrm>
            <a:off x="7539038" y="3227388"/>
            <a:ext cx="4652962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3200"/>
              <a:buFont typeface="Times New Roman" pitchFamily="18" charset="0"/>
              <a:buNone/>
            </a:pPr>
            <a:r>
              <a:rPr lang="ru-RU" sz="3200" b="1">
                <a:solidFill>
                  <a:srgbClr val="F2F9FF"/>
                </a:solidFill>
              </a:rPr>
              <a:t>Наскрізні вміння, </a:t>
            </a:r>
            <a:br>
              <a:rPr lang="ru-RU" sz="3200" b="1">
                <a:solidFill>
                  <a:srgbClr val="F2F9FF"/>
                </a:solidFill>
              </a:rPr>
            </a:br>
            <a:r>
              <a:rPr lang="ru-RU" sz="3200" b="1">
                <a:solidFill>
                  <a:srgbClr val="F2F9FF"/>
                </a:solidFill>
              </a:rPr>
              <a:t>які лишилися </a:t>
            </a:r>
            <a:br>
              <a:rPr lang="ru-RU" sz="3200" b="1">
                <a:solidFill>
                  <a:srgbClr val="F2F9FF"/>
                </a:solidFill>
              </a:rPr>
            </a:br>
            <a:r>
              <a:rPr lang="ru-RU" sz="3200" b="1">
                <a:solidFill>
                  <a:srgbClr val="F2F9FF"/>
                </a:solidFill>
              </a:rPr>
              <a:t>поза увагою</a:t>
            </a:r>
            <a:endParaRPr lang="en-US" sz="3200" b="1">
              <a:solidFill>
                <a:srgbClr val="F2F9FF"/>
              </a:solidFill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buClr>
                <a:srgbClr val="F2F9FF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2F9FF"/>
                </a:solidFill>
              </a:rPr>
              <a:t>уміння висловлювати власну думку письмово</a:t>
            </a:r>
            <a:endParaRPr lang="en-US" sz="2000">
              <a:solidFill>
                <a:srgbClr val="F2F9FF"/>
              </a:solidFill>
            </a:endParaRPr>
          </a:p>
          <a:p>
            <a:pPr>
              <a:lnSpc>
                <a:spcPct val="115000"/>
              </a:lnSpc>
              <a:buClr>
                <a:srgbClr val="F2F9FF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2F9FF"/>
                </a:solidFill>
              </a:rPr>
              <a:t>співпраця з іншими</a:t>
            </a:r>
            <a:endParaRPr lang="en-US" sz="2000">
              <a:solidFill>
                <a:srgbClr val="F2F9FF"/>
              </a:solidFill>
            </a:endParaRPr>
          </a:p>
          <a:p>
            <a:pPr>
              <a:lnSpc>
                <a:spcPct val="115000"/>
              </a:lnSpc>
              <a:buClr>
                <a:srgbClr val="F2F9FF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2F9FF"/>
                </a:solidFill>
              </a:rPr>
              <a:t>творчість</a:t>
            </a:r>
            <a:endParaRPr lang="en-US" sz="2000">
              <a:solidFill>
                <a:srgbClr val="F2F9FF"/>
              </a:solidFill>
            </a:endParaRPr>
          </a:p>
        </p:txBody>
      </p:sp>
      <p:sp>
        <p:nvSpPr>
          <p:cNvPr id="44038" name="Google Shape;206;p16"/>
          <p:cNvSpPr txBox="1">
            <a:spLocks noChangeArrowheads="1"/>
          </p:cNvSpPr>
          <p:nvPr/>
        </p:nvSpPr>
        <p:spPr bwMode="auto">
          <a:xfrm>
            <a:off x="381000" y="222250"/>
            <a:ext cx="741362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FFFF"/>
              </a:buClr>
              <a:buSzPts val="4300"/>
              <a:buFont typeface="Arial" charset="0"/>
              <a:buNone/>
            </a:pPr>
            <a:r>
              <a:rPr lang="ru-RU" sz="4300" b="1">
                <a:solidFill>
                  <a:srgbClr val="FFFFFF"/>
                </a:solidFill>
              </a:rPr>
              <a:t>СИТУАЦІЯ ВИБОРУ</a:t>
            </a:r>
            <a:endParaRPr lang="en-US" sz="4300" b="1">
              <a:solidFill>
                <a:srgbClr val="FFFFFF"/>
              </a:solidFill>
            </a:endParaRPr>
          </a:p>
        </p:txBody>
      </p:sp>
      <p:sp>
        <p:nvSpPr>
          <p:cNvPr id="44039" name="Google Shape;207;p16"/>
          <p:cNvSpPr txBox="1">
            <a:spLocks noChangeArrowheads="1"/>
          </p:cNvSpPr>
          <p:nvPr/>
        </p:nvSpPr>
        <p:spPr bwMode="auto">
          <a:xfrm>
            <a:off x="454025" y="1181100"/>
            <a:ext cx="782796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3200"/>
              <a:buFont typeface="Times New Roman" pitchFamily="18" charset="0"/>
              <a:buNone/>
            </a:pPr>
            <a:r>
              <a:rPr lang="ru-RU" sz="3200" b="1">
                <a:solidFill>
                  <a:srgbClr val="FFFFCC"/>
                </a:solidFill>
              </a:rPr>
              <a:t> Наскрізні вміння, які розвиваються</a:t>
            </a:r>
            <a:endParaRPr lang="en-US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уміння висловлювати власну думку усно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критичне та системне мислення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здатність логічно обґрунтовувати позицію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ініціативність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керування емоціями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оцінювання ризиків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приймання рішень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розв’язання проблем</a:t>
            </a:r>
            <a:endParaRPr lang="en-US" sz="20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Google Shape;212;p17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72688" y="4811713"/>
            <a:ext cx="1635125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Google Shape;213;p17" descr="Image"/>
          <p:cNvPicPr preferRelativeResize="0">
            <a:picLocks noChangeAspect="1" noChangeArrowheads="1"/>
          </p:cNvPicPr>
          <p:nvPr/>
        </p:nvPicPr>
        <p:blipFill>
          <a:blip r:embed="rId4"/>
          <a:srcRect t="44925" r="34529"/>
          <a:stretch>
            <a:fillRect/>
          </a:stretch>
        </p:blipFill>
        <p:spPr bwMode="auto">
          <a:xfrm>
            <a:off x="9399588" y="-20638"/>
            <a:ext cx="2801937" cy="23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Google Shape;214;p17"/>
          <p:cNvSpPr txBox="1">
            <a:spLocks noChangeArrowheads="1"/>
          </p:cNvSpPr>
          <p:nvPr/>
        </p:nvSpPr>
        <p:spPr bwMode="auto">
          <a:xfrm>
            <a:off x="2957513" y="1223963"/>
            <a:ext cx="7185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r>
              <a:rPr lang="ru-RU" sz="1800"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endParaRPr lang="en-US"/>
          </a:p>
        </p:txBody>
      </p:sp>
      <p:pic>
        <p:nvPicPr>
          <p:cNvPr id="46085" name="Google Shape;215;p17"/>
          <p:cNvPicPr preferRelativeResize="0">
            <a:picLocks noChangeAspect="1" noChangeArrowheads="1"/>
          </p:cNvPicPr>
          <p:nvPr/>
        </p:nvPicPr>
        <p:blipFill>
          <a:blip r:embed="rId5"/>
          <a:srcRect l="3452" t="9312" r="11954"/>
          <a:stretch>
            <a:fillRect/>
          </a:stretch>
        </p:blipFill>
        <p:spPr bwMode="auto">
          <a:xfrm>
            <a:off x="6329363" y="338138"/>
            <a:ext cx="5510212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Google Shape;216;p17"/>
          <p:cNvSpPr txBox="1">
            <a:spLocks noChangeArrowheads="1"/>
          </p:cNvSpPr>
          <p:nvPr/>
        </p:nvSpPr>
        <p:spPr bwMode="auto">
          <a:xfrm>
            <a:off x="449263" y="222250"/>
            <a:ext cx="718502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FFFF"/>
              </a:buClr>
              <a:buSzPts val="4300"/>
              <a:buFont typeface="Arial" charset="0"/>
              <a:buNone/>
            </a:pPr>
            <a:r>
              <a:rPr lang="ru-RU" sz="4300" b="1">
                <a:solidFill>
                  <a:srgbClr val="FFFFFF"/>
                </a:solidFill>
              </a:rPr>
              <a:t>СИТУАЦІЯ ВИБОРУ</a:t>
            </a:r>
            <a:endParaRPr lang="en-US" sz="4300" b="1">
              <a:solidFill>
                <a:srgbClr val="FFFFFF"/>
              </a:solidFill>
            </a:endParaRPr>
          </a:p>
        </p:txBody>
      </p:sp>
      <p:sp>
        <p:nvSpPr>
          <p:cNvPr id="46087" name="Google Shape;217;p17"/>
          <p:cNvSpPr txBox="1">
            <a:spLocks noChangeArrowheads="1"/>
          </p:cNvSpPr>
          <p:nvPr/>
        </p:nvSpPr>
        <p:spPr bwMode="auto">
          <a:xfrm>
            <a:off x="388938" y="1309688"/>
            <a:ext cx="50482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marL="457200" indent="-400050">
              <a:lnSpc>
                <a:spcPct val="115000"/>
              </a:lnSpc>
              <a:spcBef>
                <a:spcPts val="1000"/>
              </a:spcBef>
              <a:buClr>
                <a:srgbClr val="FFFFFF"/>
              </a:buClr>
              <a:buSzPts val="2700"/>
              <a:buFont typeface="Arial" charset="0"/>
              <a:buChar char="●"/>
            </a:pPr>
            <a:r>
              <a:rPr lang="ru-RU" sz="2700">
                <a:solidFill>
                  <a:srgbClr val="FFFFFF"/>
                </a:solidFill>
              </a:rPr>
              <a:t>Вибери, з ким </a:t>
            </a:r>
            <a:br>
              <a:rPr lang="ru-RU" sz="2700">
                <a:solidFill>
                  <a:srgbClr val="FFFFFF"/>
                </a:solidFill>
              </a:rPr>
            </a:br>
            <a:r>
              <a:rPr lang="ru-RU" sz="2700">
                <a:solidFill>
                  <a:srgbClr val="FFFFFF"/>
                </a:solidFill>
              </a:rPr>
              <a:t>об’єднатися у групу.</a:t>
            </a:r>
            <a:endParaRPr lang="en-US" sz="2700">
              <a:solidFill>
                <a:srgbClr val="FFFFFF"/>
              </a:solidFill>
            </a:endParaRPr>
          </a:p>
          <a:p>
            <a:pPr marL="457200" indent="-400050">
              <a:lnSpc>
                <a:spcPct val="115000"/>
              </a:lnSpc>
              <a:spcBef>
                <a:spcPts val="1000"/>
              </a:spcBef>
              <a:buClr>
                <a:srgbClr val="FFFFFF"/>
              </a:buClr>
              <a:buSzPts val="2700"/>
              <a:buFont typeface="Arial" charset="0"/>
              <a:buChar char="●"/>
            </a:pPr>
            <a:r>
              <a:rPr lang="ru-RU" sz="2700">
                <a:solidFill>
                  <a:srgbClr val="FFFFFF"/>
                </a:solidFill>
              </a:rPr>
              <a:t>Вибери одне </a:t>
            </a:r>
            <a:br>
              <a:rPr lang="ru-RU" sz="2700">
                <a:solidFill>
                  <a:srgbClr val="FFFFFF"/>
                </a:solidFill>
              </a:rPr>
            </a:br>
            <a:r>
              <a:rPr lang="ru-RU" sz="2700">
                <a:solidFill>
                  <a:srgbClr val="FFFFFF"/>
                </a:solidFill>
              </a:rPr>
              <a:t>з двох завдань, яке ти виконаєш вдома.</a:t>
            </a:r>
            <a:endParaRPr lang="en-US" sz="2700">
              <a:solidFill>
                <a:srgbClr val="FFFFFF"/>
              </a:solidFill>
            </a:endParaRPr>
          </a:p>
          <a:p>
            <a:pPr marL="457200" indent="-400050">
              <a:lnSpc>
                <a:spcPct val="115000"/>
              </a:lnSpc>
              <a:spcBef>
                <a:spcPts val="1000"/>
              </a:spcBef>
              <a:buClr>
                <a:srgbClr val="FFFFFF"/>
              </a:buClr>
              <a:buSzPts val="2700"/>
              <a:buFont typeface="Arial" charset="0"/>
              <a:buChar char="●"/>
            </a:pPr>
            <a:r>
              <a:rPr lang="ru-RU" sz="2700">
                <a:solidFill>
                  <a:srgbClr val="FFFFFF"/>
                </a:solidFill>
              </a:rPr>
              <a:t>Вибери обсяг роботи.</a:t>
            </a:r>
            <a:endParaRPr lang="en-US" sz="2700">
              <a:solidFill>
                <a:srgbClr val="FFFFFF"/>
              </a:solidFill>
            </a:endParaRPr>
          </a:p>
          <a:p>
            <a:pPr marL="457200" indent="-400050">
              <a:lnSpc>
                <a:spcPct val="115000"/>
              </a:lnSpc>
              <a:spcBef>
                <a:spcPts val="1000"/>
              </a:spcBef>
              <a:buClr>
                <a:srgbClr val="FFFFFF"/>
              </a:buClr>
              <a:buSzPts val="2700"/>
              <a:buFont typeface="Arial" charset="0"/>
              <a:buChar char="●"/>
            </a:pPr>
            <a:r>
              <a:rPr lang="ru-RU" sz="2700">
                <a:solidFill>
                  <a:srgbClr val="FFFFFF"/>
                </a:solidFill>
              </a:rPr>
              <a:t>Вибери форму презентації своєї роботи.</a:t>
            </a:r>
            <a:endParaRPr lang="en-US" sz="2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222;p18"/>
          <p:cNvSpPr>
            <a:spLocks noChangeArrowheads="1"/>
          </p:cNvSpPr>
          <p:nvPr/>
        </p:nvSpPr>
        <p:spPr bwMode="auto">
          <a:xfrm>
            <a:off x="-3387725" y="-1939925"/>
            <a:ext cx="4808538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48130" name="Google Shape;223;p1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0313" y="938213"/>
            <a:ext cx="3094037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Google Shape;224;p18"/>
          <p:cNvSpPr txBox="1">
            <a:spLocks noChangeArrowheads="1"/>
          </p:cNvSpPr>
          <p:nvPr/>
        </p:nvSpPr>
        <p:spPr bwMode="auto">
          <a:xfrm>
            <a:off x="1676400" y="468313"/>
            <a:ext cx="10126663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4000" b="1">
                <a:solidFill>
                  <a:srgbClr val="4FAFE3"/>
                </a:solidFill>
              </a:rPr>
              <a:t>А ЯК БУТИ З ЧИТАННЯМ</a:t>
            </a:r>
            <a:br>
              <a:rPr lang="ru-RU" sz="4000" b="1">
                <a:solidFill>
                  <a:srgbClr val="4FAFE3"/>
                </a:solidFill>
              </a:rPr>
            </a:br>
            <a:r>
              <a:rPr lang="ru-RU" sz="4000" b="1">
                <a:solidFill>
                  <a:srgbClr val="4FAFE3"/>
                </a:solidFill>
              </a:rPr>
              <a:t>						З РОЗУМІННЯМ?</a:t>
            </a:r>
            <a:endParaRPr lang="en-US" sz="4000">
              <a:solidFill>
                <a:srgbClr val="4FAFE3"/>
              </a:solidFill>
            </a:endParaRPr>
          </a:p>
        </p:txBody>
      </p:sp>
      <p:sp>
        <p:nvSpPr>
          <p:cNvPr id="48132" name="Google Shape;225;p18"/>
          <p:cNvSpPr txBox="1">
            <a:spLocks noChangeArrowheads="1"/>
          </p:cNvSpPr>
          <p:nvPr/>
        </p:nvSpPr>
        <p:spPr bwMode="auto">
          <a:xfrm>
            <a:off x="990600" y="2216150"/>
            <a:ext cx="7242175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ts val="3200"/>
              <a:buFont typeface="Times New Roman" pitchFamily="18" charset="0"/>
              <a:buNone/>
            </a:pPr>
            <a:r>
              <a:rPr lang="ru-RU" sz="3200"/>
              <a:t>Розвивати на всіх уроках тоді, </a:t>
            </a:r>
            <a:br>
              <a:rPr lang="ru-RU" sz="3200"/>
            </a:br>
            <a:r>
              <a:rPr lang="ru-RU" sz="3200"/>
              <a:t>коли учні та учениці читають тексти, застосовуючи відкриті запитання</a:t>
            </a:r>
            <a:endParaRPr lang="en-US" sz="3200"/>
          </a:p>
        </p:txBody>
      </p:sp>
      <p:pic>
        <p:nvPicPr>
          <p:cNvPr id="48133" name="Google Shape;226;p18" descr="Image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2088" y="-1382713"/>
            <a:ext cx="10636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Google Shape;227;p18"/>
          <p:cNvSpPr>
            <a:spLocks noChangeArrowheads="1"/>
          </p:cNvSpPr>
          <p:nvPr/>
        </p:nvSpPr>
        <p:spPr bwMode="auto">
          <a:xfrm>
            <a:off x="8850313" y="3346450"/>
            <a:ext cx="4808537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8135" name="Google Shape;228;p18"/>
          <p:cNvSpPr>
            <a:spLocks noChangeArrowheads="1"/>
          </p:cNvSpPr>
          <p:nvPr/>
        </p:nvSpPr>
        <p:spPr bwMode="auto">
          <a:xfrm>
            <a:off x="3368675" y="5095875"/>
            <a:ext cx="927100" cy="927100"/>
          </a:xfrm>
          <a:prstGeom prst="ellipse">
            <a:avLst/>
          </a:prstGeom>
          <a:solidFill>
            <a:srgbClr val="EEB94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8136" name="Google Shape;229;p18"/>
          <p:cNvSpPr txBox="1">
            <a:spLocks noChangeArrowheads="1"/>
          </p:cNvSpPr>
          <p:nvPr/>
        </p:nvSpPr>
        <p:spPr bwMode="auto">
          <a:xfrm>
            <a:off x="2039938" y="5703888"/>
            <a:ext cx="681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r">
              <a:buClr>
                <a:srgbClr val="000000"/>
              </a:buClr>
              <a:buSzPts val="1800"/>
              <a:buFont typeface="Calibri" pitchFamily="34" charset="0"/>
              <a:buNone/>
            </a:pPr>
            <a:r>
              <a:rPr lang="ru-RU" sz="1800" b="1" u="sng">
                <a:solidFill>
                  <a:srgbClr val="0000FF"/>
                </a:solidFill>
                <a:hlinkClick r:id="rId5"/>
              </a:rPr>
              <a:t>app.questionwell.org/quiz-game/create</a:t>
            </a:r>
            <a:endParaRPr lang="en-US" sz="1800" b="1">
              <a:solidFill>
                <a:srgbClr val="0000FF"/>
              </a:solidFill>
            </a:endParaRPr>
          </a:p>
        </p:txBody>
      </p:sp>
      <p:sp>
        <p:nvSpPr>
          <p:cNvPr id="48137" name="Google Shape;230;p18"/>
          <p:cNvSpPr txBox="1">
            <a:spLocks noChangeArrowheads="1"/>
          </p:cNvSpPr>
          <p:nvPr/>
        </p:nvSpPr>
        <p:spPr bwMode="auto">
          <a:xfrm>
            <a:off x="2039938" y="6130925"/>
            <a:ext cx="681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r"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sz="1800" i="1"/>
              <a:t>Застосунок, який генерує тестові запитання до тексту</a:t>
            </a:r>
            <a:endParaRPr lang="en-US" sz="1800" i="1"/>
          </a:p>
        </p:txBody>
      </p:sp>
      <p:sp>
        <p:nvSpPr>
          <p:cNvPr id="48138" name="Google Shape;231;p18"/>
          <p:cNvSpPr txBox="1">
            <a:spLocks noChangeArrowheads="1"/>
          </p:cNvSpPr>
          <p:nvPr/>
        </p:nvSpPr>
        <p:spPr bwMode="auto">
          <a:xfrm>
            <a:off x="13493750" y="1712913"/>
            <a:ext cx="681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r>
              <a:rPr lang="ru-RU" sz="1800" u="sng">
                <a:latin typeface="Calibri" pitchFamily="34" charset="0"/>
                <a:cs typeface="Calibri" pitchFamily="34" charset="0"/>
                <a:sym typeface="Calibri" pitchFamily="34" charset="0"/>
                <a:hlinkClick r:id="rId5"/>
              </a:rPr>
              <a:t>https://app.questionwell.org/quiz-game/create</a:t>
            </a: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48139" name="Google Shape;232;p18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13888" y="4178300"/>
            <a:ext cx="22891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Google Shape;233;p18" descr="Image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1763" y="347663"/>
            <a:ext cx="102235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A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53;p2"/>
          <p:cNvSpPr>
            <a:spLocks noChangeArrowheads="1"/>
          </p:cNvSpPr>
          <p:nvPr/>
        </p:nvSpPr>
        <p:spPr bwMode="auto">
          <a:xfrm>
            <a:off x="7485063" y="3903663"/>
            <a:ext cx="6370637" cy="6370637"/>
          </a:xfrm>
          <a:prstGeom prst="ellipse">
            <a:avLst/>
          </a:prstGeom>
          <a:solidFill>
            <a:srgbClr val="F5BEBC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4339" name="Google Shape;54;p2"/>
          <p:cNvSpPr>
            <a:spLocks noChangeArrowheads="1"/>
          </p:cNvSpPr>
          <p:nvPr/>
        </p:nvSpPr>
        <p:spPr bwMode="auto">
          <a:xfrm>
            <a:off x="1712913" y="1130300"/>
            <a:ext cx="8766175" cy="4264025"/>
          </a:xfrm>
          <a:prstGeom prst="roundRect">
            <a:avLst>
              <a:gd name="adj" fmla="val 14005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 algn="ctr"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14340" name="Google Shape;55;p2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538" y="446088"/>
            <a:ext cx="145891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Google Shape;56;p2"/>
          <p:cNvSpPr txBox="1">
            <a:spLocks noChangeArrowheads="1"/>
          </p:cNvSpPr>
          <p:nvPr/>
        </p:nvSpPr>
        <p:spPr bwMode="auto">
          <a:xfrm>
            <a:off x="2595563" y="1463675"/>
            <a:ext cx="7269162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3200" b="1"/>
              <a:t>“Початкова школа: наскрізні вміння та важливі передумови успішної освіти під час війни”</a:t>
            </a:r>
            <a:endParaRPr lang="en-US" sz="3200"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algn="ctr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SzPts val="1800"/>
              <a:buFont typeface="Calibri" pitchFamily="34" charset="0"/>
              <a:buNone/>
            </a:pPr>
            <a:r>
              <a:rPr lang="ru-RU" sz="1800">
                <a:latin typeface="Calibri" pitchFamily="34" charset="0"/>
                <a:cs typeface="Calibri" pitchFamily="34" charset="0"/>
                <a:sym typeface="Calibri" pitchFamily="34" charset="0"/>
              </a:rPr>
              <a:t/>
            </a:r>
            <a:br>
              <a:rPr lang="ru-RU" sz="1800">
                <a:latin typeface="Calibri" pitchFamily="34" charset="0"/>
                <a:cs typeface="Calibri" pitchFamily="34" charset="0"/>
                <a:sym typeface="Calibri" pitchFamily="34" charset="0"/>
              </a:rPr>
            </a:br>
            <a:r>
              <a:rPr lang="ru-RU" sz="2400">
                <a:latin typeface="Comfortaa Medium"/>
                <a:sym typeface="Comfortaa Medium"/>
              </a:rPr>
              <a:t>Плануємо діяльність, яка дозволяє системно надоложувати втрати </a:t>
            </a:r>
            <a:br>
              <a:rPr lang="ru-RU" sz="2400">
                <a:latin typeface="Comfortaa Medium"/>
                <a:sym typeface="Comfortaa Medium"/>
              </a:rPr>
            </a:br>
            <a:r>
              <a:rPr lang="ru-RU" sz="2400">
                <a:latin typeface="Comfortaa Medium"/>
                <a:sym typeface="Comfortaa Medium"/>
              </a:rPr>
              <a:t>у формуванні наскрізних умінь</a:t>
            </a: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4342" name="Google Shape;57;p2"/>
          <p:cNvSpPr>
            <a:spLocks noChangeArrowheads="1"/>
          </p:cNvSpPr>
          <p:nvPr/>
        </p:nvSpPr>
        <p:spPr bwMode="auto">
          <a:xfrm>
            <a:off x="10687050" y="4302125"/>
            <a:ext cx="1092200" cy="10922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238;p19"/>
          <p:cNvSpPr>
            <a:spLocks noChangeArrowheads="1"/>
          </p:cNvSpPr>
          <p:nvPr/>
        </p:nvSpPr>
        <p:spPr bwMode="auto">
          <a:xfrm>
            <a:off x="9245600" y="3813175"/>
            <a:ext cx="4808538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0178" name="Google Shape;239;p19"/>
          <p:cNvSpPr>
            <a:spLocks noChangeArrowheads="1"/>
          </p:cNvSpPr>
          <p:nvPr/>
        </p:nvSpPr>
        <p:spPr bwMode="auto">
          <a:xfrm>
            <a:off x="10648950" y="258763"/>
            <a:ext cx="927100" cy="927100"/>
          </a:xfrm>
          <a:prstGeom prst="ellipse">
            <a:avLst/>
          </a:prstGeom>
          <a:solidFill>
            <a:srgbClr val="EEB94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50179" name="Google Shape;240;p19"/>
          <p:cNvPicPr preferRelativeResize="0">
            <a:picLocks noChangeAspect="1" noChangeArrowheads="1"/>
          </p:cNvPicPr>
          <p:nvPr/>
        </p:nvPicPr>
        <p:blipFill>
          <a:blip r:embed="rId3"/>
          <a:srcRect l="10429" t="5583" r="8459" b="4514"/>
          <a:stretch>
            <a:fillRect/>
          </a:stretch>
        </p:blipFill>
        <p:spPr bwMode="auto">
          <a:xfrm>
            <a:off x="4851400" y="3187700"/>
            <a:ext cx="3341688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180" name="Google Shape;241;p19"/>
          <p:cNvGrpSpPr>
            <a:grpSpLocks/>
          </p:cNvGrpSpPr>
          <p:nvPr/>
        </p:nvGrpSpPr>
        <p:grpSpPr bwMode="auto">
          <a:xfrm>
            <a:off x="1420813" y="3303588"/>
            <a:ext cx="3430587" cy="1216025"/>
            <a:chOff x="-1580063" y="0"/>
            <a:chExt cx="5368421" cy="897851"/>
          </a:xfrm>
        </p:grpSpPr>
        <p:sp>
          <p:nvSpPr>
            <p:cNvPr id="50188" name="Google Shape;242;p19"/>
            <p:cNvSpPr>
              <a:spLocks noChangeArrowheads="1"/>
            </p:cNvSpPr>
            <p:nvPr/>
          </p:nvSpPr>
          <p:spPr bwMode="auto">
            <a:xfrm>
              <a:off x="-1580063" y="0"/>
              <a:ext cx="5368421" cy="897851"/>
            </a:xfrm>
            <a:prstGeom prst="ellipse">
              <a:avLst/>
            </a:prstGeom>
            <a:solidFill>
              <a:srgbClr val="FFD96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0189" name="Google Shape;243;p19"/>
            <p:cNvSpPr txBox="1">
              <a:spLocks noChangeArrowheads="1"/>
            </p:cNvSpPr>
            <p:nvPr/>
          </p:nvSpPr>
          <p:spPr bwMode="auto">
            <a:xfrm>
              <a:off x="-793876" y="131487"/>
              <a:ext cx="3796047" cy="634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2800"/>
                <a:buFont typeface="Times New Roman" pitchFamily="18" charset="0"/>
                <a:buNone/>
              </a:pPr>
              <a:r>
                <a:rPr lang="ru-RU" sz="2800">
                  <a:latin typeface="Comic Sans MS" pitchFamily="66" charset="0"/>
                  <a:sym typeface="Comic Sans MS" pitchFamily="66" charset="0"/>
                </a:rPr>
                <a:t>А що, це можливо?</a:t>
              </a:r>
              <a:endParaRPr lang="en-US" sz="2800">
                <a:latin typeface="Comic Sans MS" pitchFamily="66" charset="0"/>
                <a:sym typeface="Comic Sans MS" pitchFamily="66" charset="0"/>
              </a:endParaRPr>
            </a:p>
          </p:txBody>
        </p:sp>
      </p:grpSp>
      <p:grpSp>
        <p:nvGrpSpPr>
          <p:cNvPr id="50181" name="Google Shape;244;p19"/>
          <p:cNvGrpSpPr>
            <a:grpSpLocks/>
          </p:cNvGrpSpPr>
          <p:nvPr/>
        </p:nvGrpSpPr>
        <p:grpSpPr bwMode="auto">
          <a:xfrm>
            <a:off x="8116888" y="4899025"/>
            <a:ext cx="2959100" cy="1052513"/>
            <a:chOff x="0" y="0"/>
            <a:chExt cx="3430805" cy="897851"/>
          </a:xfrm>
        </p:grpSpPr>
        <p:sp>
          <p:nvSpPr>
            <p:cNvPr id="50186" name="Google Shape;245;p19"/>
            <p:cNvSpPr>
              <a:spLocks noChangeArrowheads="1"/>
            </p:cNvSpPr>
            <p:nvPr/>
          </p:nvSpPr>
          <p:spPr bwMode="auto">
            <a:xfrm>
              <a:off x="0" y="0"/>
              <a:ext cx="3430805" cy="897851"/>
            </a:xfrm>
            <a:prstGeom prst="ellipse">
              <a:avLst/>
            </a:prstGeom>
            <a:solidFill>
              <a:srgbClr val="FFD96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0187" name="Google Shape;246;p19"/>
            <p:cNvSpPr txBox="1">
              <a:spLocks noChangeArrowheads="1"/>
            </p:cNvSpPr>
            <p:nvPr/>
          </p:nvSpPr>
          <p:spPr bwMode="auto">
            <a:xfrm>
              <a:off x="502430" y="131487"/>
              <a:ext cx="2425945" cy="634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2800"/>
                <a:buFont typeface="Times New Roman" pitchFamily="18" charset="0"/>
                <a:buNone/>
              </a:pPr>
              <a:r>
                <a:rPr lang="ru-RU" sz="2800">
                  <a:latin typeface="Comic Sans MS" pitchFamily="66" charset="0"/>
                  <a:sym typeface="Comic Sans MS" pitchFamily="66" charset="0"/>
                </a:rPr>
                <a:t>Безперечно!</a:t>
              </a:r>
              <a:endParaRPr lang="en-US" sz="2800"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</p:grpSp>
      <p:sp>
        <p:nvSpPr>
          <p:cNvPr id="50182" name="Google Shape;247;p19"/>
          <p:cNvSpPr txBox="1">
            <a:spLocks noChangeArrowheads="1"/>
          </p:cNvSpPr>
          <p:nvPr/>
        </p:nvSpPr>
        <p:spPr bwMode="auto">
          <a:xfrm>
            <a:off x="1676400" y="468313"/>
            <a:ext cx="77946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4000" b="1">
                <a:solidFill>
                  <a:srgbClr val="4FAFE3"/>
                </a:solidFill>
              </a:rPr>
              <a:t>ЛАЙФХАК</a:t>
            </a:r>
            <a:endParaRPr lang="en-US" sz="4000">
              <a:solidFill>
                <a:srgbClr val="4FAFE3"/>
              </a:solidFill>
            </a:endParaRPr>
          </a:p>
        </p:txBody>
      </p:sp>
      <p:sp>
        <p:nvSpPr>
          <p:cNvPr id="50183" name="Google Shape;248;p19"/>
          <p:cNvSpPr txBox="1">
            <a:spLocks noChangeArrowheads="1"/>
          </p:cNvSpPr>
          <p:nvPr/>
        </p:nvSpPr>
        <p:spPr bwMode="auto">
          <a:xfrm>
            <a:off x="1676400" y="1381125"/>
            <a:ext cx="10234613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ts val="3200"/>
              <a:buFont typeface="Times New Roman" pitchFamily="18" charset="0"/>
              <a:buNone/>
            </a:pPr>
            <a:r>
              <a:rPr lang="ru-RU" sz="3200"/>
              <a:t>Стежте, щоби в плані вашої роботи з учнями, </a:t>
            </a:r>
            <a:br>
              <a:rPr lang="ru-RU" sz="3200"/>
            </a:br>
            <a:r>
              <a:rPr lang="ru-RU" sz="3200"/>
              <a:t>щодня була щонайменше одна форма роботи, </a:t>
            </a:r>
            <a:br>
              <a:rPr lang="ru-RU" sz="3200"/>
            </a:br>
            <a:r>
              <a:rPr lang="ru-RU" sz="3200"/>
              <a:t>яка допомагає прокачати максимум наскрізних умінь.</a:t>
            </a:r>
            <a:endParaRPr lang="en-US" sz="3200"/>
          </a:p>
        </p:txBody>
      </p:sp>
      <p:sp>
        <p:nvSpPr>
          <p:cNvPr id="50184" name="Google Shape;249;p19"/>
          <p:cNvSpPr>
            <a:spLocks noChangeArrowheads="1"/>
          </p:cNvSpPr>
          <p:nvPr/>
        </p:nvSpPr>
        <p:spPr bwMode="auto">
          <a:xfrm>
            <a:off x="-3387725" y="-1939925"/>
            <a:ext cx="4808538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50185" name="Google Shape;250;p19" descr="Image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763" y="347663"/>
            <a:ext cx="102235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B9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Google Shape;255;p20"/>
          <p:cNvSpPr>
            <a:spLocks noChangeArrowheads="1"/>
          </p:cNvSpPr>
          <p:nvPr/>
        </p:nvSpPr>
        <p:spPr bwMode="auto">
          <a:xfrm>
            <a:off x="4724400" y="4965700"/>
            <a:ext cx="5346700" cy="5346700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2227" name="Google Shape;256;p20"/>
          <p:cNvSpPr>
            <a:spLocks noChangeArrowheads="1"/>
          </p:cNvSpPr>
          <p:nvPr/>
        </p:nvSpPr>
        <p:spPr bwMode="auto">
          <a:xfrm>
            <a:off x="800100" y="588963"/>
            <a:ext cx="8358188" cy="5556250"/>
          </a:xfrm>
          <a:prstGeom prst="roundRect">
            <a:avLst>
              <a:gd name="adj" fmla="val 135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 algn="ctr"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2228" name="Google Shape;257;p20"/>
          <p:cNvSpPr>
            <a:spLocks noChangeArrowheads="1"/>
          </p:cNvSpPr>
          <p:nvPr/>
        </p:nvSpPr>
        <p:spPr bwMode="auto">
          <a:xfrm>
            <a:off x="-3387725" y="-1939925"/>
            <a:ext cx="4808538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52229" name="Google Shape;258;p20" descr="pexels-mikhail-nilov-6981004.jpg"/>
          <p:cNvPicPr preferRelativeResize="0">
            <a:picLocks noChangeAspect="1" noChangeArrowheads="1"/>
          </p:cNvPicPr>
          <p:nvPr/>
        </p:nvPicPr>
        <p:blipFill>
          <a:blip r:embed="rId3"/>
          <a:srcRect l="780" t="20737" r="777" b="13634"/>
          <a:stretch>
            <a:fillRect/>
          </a:stretch>
        </p:blipFill>
        <p:spPr bwMode="auto">
          <a:xfrm>
            <a:off x="7577138" y="374650"/>
            <a:ext cx="44831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Google Shape;259;p20" descr="Image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15613" y="4965700"/>
            <a:ext cx="1235075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Google Shape;260;p20"/>
          <p:cNvSpPr txBox="1">
            <a:spLocks noChangeArrowheads="1"/>
          </p:cNvSpPr>
          <p:nvPr/>
        </p:nvSpPr>
        <p:spPr bwMode="auto">
          <a:xfrm>
            <a:off x="952500" y="911225"/>
            <a:ext cx="36766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4000" b="1">
                <a:solidFill>
                  <a:srgbClr val="4FAFE3"/>
                </a:solidFill>
              </a:rPr>
              <a:t>ВИСНОВОК</a:t>
            </a:r>
            <a:endParaRPr lang="en-US" sz="4000">
              <a:solidFill>
                <a:srgbClr val="4FAFE3"/>
              </a:solidFill>
            </a:endParaRPr>
          </a:p>
        </p:txBody>
      </p:sp>
      <p:sp>
        <p:nvSpPr>
          <p:cNvPr id="52232" name="Google Shape;261;p20"/>
          <p:cNvSpPr txBox="1">
            <a:spLocks noChangeArrowheads="1"/>
          </p:cNvSpPr>
          <p:nvPr/>
        </p:nvSpPr>
        <p:spPr bwMode="auto">
          <a:xfrm>
            <a:off x="1420813" y="1836738"/>
            <a:ext cx="6211887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ts val="3200"/>
              <a:buFont typeface="Times New Roman" pitchFamily="18" charset="0"/>
              <a:buNone/>
            </a:pPr>
            <a:r>
              <a:rPr lang="ru-RU" sz="3200"/>
              <a:t>Якщо у плані роботи вчителя початкової школи щодня </a:t>
            </a:r>
            <a:br>
              <a:rPr lang="ru-RU" sz="3200"/>
            </a:br>
            <a:r>
              <a:rPr lang="ru-RU" sz="3200"/>
              <a:t>є щонайменше одна форма роботи з цієї презентації, </a:t>
            </a:r>
            <a:br>
              <a:rPr lang="ru-RU" sz="3200"/>
            </a:br>
            <a:r>
              <a:rPr lang="ru-RU" sz="3200"/>
              <a:t>можна бути впевненими, </a:t>
            </a:r>
            <a:br>
              <a:rPr lang="ru-RU" sz="3200"/>
            </a:br>
            <a:r>
              <a:rPr lang="ru-RU" sz="3200"/>
              <a:t>що освітні втрати у наскрізних уміннях будуть надолужуватися.</a:t>
            </a:r>
            <a:endParaRPr lang="en-US" sz="3200"/>
          </a:p>
        </p:txBody>
      </p:sp>
      <p:pic>
        <p:nvPicPr>
          <p:cNvPr id="52233" name="Google Shape;262;p20" descr="Image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763" y="347663"/>
            <a:ext cx="102235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Google Shape;267;p21"/>
          <p:cNvSpPr>
            <a:spLocks noChangeArrowheads="1"/>
          </p:cNvSpPr>
          <p:nvPr/>
        </p:nvSpPr>
        <p:spPr bwMode="auto">
          <a:xfrm>
            <a:off x="-3387725" y="-1939925"/>
            <a:ext cx="4808538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54274" name="Google Shape;268;p21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63625" y="-1752600"/>
            <a:ext cx="1063625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Google Shape;269;p21"/>
          <p:cNvSpPr>
            <a:spLocks noChangeArrowheads="1"/>
          </p:cNvSpPr>
          <p:nvPr/>
        </p:nvSpPr>
        <p:spPr bwMode="auto">
          <a:xfrm>
            <a:off x="9175750" y="5102225"/>
            <a:ext cx="4808538" cy="4810125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4276" name="Google Shape;270;p21"/>
          <p:cNvSpPr>
            <a:spLocks noChangeArrowheads="1"/>
          </p:cNvSpPr>
          <p:nvPr/>
        </p:nvSpPr>
        <p:spPr bwMode="auto">
          <a:xfrm>
            <a:off x="10553700" y="3746500"/>
            <a:ext cx="925513" cy="927100"/>
          </a:xfrm>
          <a:prstGeom prst="ellipse">
            <a:avLst/>
          </a:prstGeom>
          <a:solidFill>
            <a:srgbClr val="EEB94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grpSp>
        <p:nvGrpSpPr>
          <p:cNvPr id="54277" name="Google Shape;271;p21"/>
          <p:cNvGrpSpPr>
            <a:grpSpLocks/>
          </p:cNvGrpSpPr>
          <p:nvPr/>
        </p:nvGrpSpPr>
        <p:grpSpPr bwMode="auto">
          <a:xfrm>
            <a:off x="611188" y="1060450"/>
            <a:ext cx="10971212" cy="4171950"/>
            <a:chOff x="5727" y="477063"/>
            <a:chExt cx="10971304" cy="4172865"/>
          </a:xfrm>
        </p:grpSpPr>
        <p:sp>
          <p:nvSpPr>
            <p:cNvPr id="272" name="Google Shape;272;p21"/>
            <p:cNvSpPr/>
            <p:nvPr/>
          </p:nvSpPr>
          <p:spPr>
            <a:xfrm>
              <a:off x="5492173" y="2372954"/>
              <a:ext cx="3879883" cy="67324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73" name="Google Shape;273;p21"/>
            <p:cNvSpPr/>
            <p:nvPr/>
          </p:nvSpPr>
          <p:spPr>
            <a:xfrm>
              <a:off x="5446135" y="2372954"/>
              <a:ext cx="90489" cy="67324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74" name="Google Shape;274;p21"/>
            <p:cNvSpPr/>
            <p:nvPr/>
          </p:nvSpPr>
          <p:spPr>
            <a:xfrm>
              <a:off x="1610702" y="2372954"/>
              <a:ext cx="3881471" cy="67324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4282" name="Google Shape;275;p21"/>
            <p:cNvSpPr>
              <a:spLocks noChangeArrowheads="1"/>
            </p:cNvSpPr>
            <p:nvPr/>
          </p:nvSpPr>
          <p:spPr bwMode="auto">
            <a:xfrm>
              <a:off x="5727" y="477063"/>
              <a:ext cx="10971300" cy="1895400"/>
            </a:xfrm>
            <a:prstGeom prst="rect">
              <a:avLst/>
            </a:prstGeom>
            <a:solidFill>
              <a:srgbClr val="FF9900"/>
            </a:solidFill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4283" name="Google Shape;276;p21"/>
            <p:cNvSpPr txBox="1">
              <a:spLocks noChangeArrowheads="1"/>
            </p:cNvSpPr>
            <p:nvPr/>
          </p:nvSpPr>
          <p:spPr bwMode="auto">
            <a:xfrm>
              <a:off x="5731" y="622852"/>
              <a:ext cx="10971300" cy="160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3650" tIns="33650" rIns="33650" bIns="33650" anchor="ctr"/>
            <a:lstStyle/>
            <a:p>
              <a:pPr algn="ctr">
                <a:lnSpc>
                  <a:spcPct val="115000"/>
                </a:lnSpc>
                <a:buClr>
                  <a:srgbClr val="FFFFFF"/>
                </a:buClr>
                <a:buSzPts val="5300"/>
                <a:buFont typeface="Calibri" pitchFamily="34" charset="0"/>
                <a:buNone/>
              </a:pPr>
              <a:r>
                <a:rPr lang="ru-RU" sz="4500" b="1">
                  <a:solidFill>
                    <a:srgbClr val="FFFFFF"/>
                  </a:solidFill>
                </a:rPr>
                <a:t>Передумови успішної освіти</a:t>
              </a:r>
              <a:br>
                <a:rPr lang="ru-RU" sz="4500" b="1">
                  <a:solidFill>
                    <a:srgbClr val="FFFFFF"/>
                  </a:solidFill>
                </a:rPr>
              </a:br>
              <a:r>
                <a:rPr lang="ru-RU" sz="4500" b="1">
                  <a:solidFill>
                    <a:srgbClr val="FFFFFF"/>
                  </a:solidFill>
                </a:rPr>
                <a:t>під час війни</a:t>
              </a:r>
              <a:endParaRPr lang="en-US" sz="4500" b="1">
                <a:solidFill>
                  <a:srgbClr val="FFFFFF"/>
                </a:solidFill>
              </a:endParaRPr>
            </a:p>
          </p:txBody>
        </p:sp>
        <p:sp>
          <p:nvSpPr>
            <p:cNvPr id="277" name="Google Shape;277;p21"/>
            <p:cNvSpPr/>
            <p:nvPr/>
          </p:nvSpPr>
          <p:spPr>
            <a:xfrm>
              <a:off x="5727" y="3046201"/>
              <a:ext cx="3208364" cy="1603727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85" name="Google Shape;278;p21"/>
            <p:cNvSpPr txBox="1">
              <a:spLocks noChangeArrowheads="1"/>
            </p:cNvSpPr>
            <p:nvPr/>
          </p:nvSpPr>
          <p:spPr bwMode="auto">
            <a:xfrm>
              <a:off x="6468" y="3046128"/>
              <a:ext cx="3207600" cy="160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3650" tIns="33650" rIns="33650" bIns="33650" anchor="ctr"/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5300"/>
                <a:buFont typeface="Calibri" pitchFamily="34" charset="0"/>
                <a:buNone/>
              </a:pPr>
              <a:r>
                <a:rPr lang="ru-RU" sz="3500" b="1">
                  <a:solidFill>
                    <a:srgbClr val="FFFFFF"/>
                  </a:solidFill>
                </a:rPr>
                <a:t>Безпека </a:t>
              </a:r>
              <a:endParaRPr lang="en-US" sz="3500" b="1"/>
            </a:p>
          </p:txBody>
        </p:sp>
        <p:sp>
          <p:nvSpPr>
            <p:cNvPr id="279" name="Google Shape;279;p21"/>
            <p:cNvSpPr/>
            <p:nvPr/>
          </p:nvSpPr>
          <p:spPr>
            <a:xfrm>
              <a:off x="3887197" y="3046201"/>
              <a:ext cx="3208365" cy="1603727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87" name="Google Shape;280;p21"/>
            <p:cNvSpPr txBox="1">
              <a:spLocks noChangeArrowheads="1"/>
            </p:cNvSpPr>
            <p:nvPr/>
          </p:nvSpPr>
          <p:spPr bwMode="auto">
            <a:xfrm>
              <a:off x="3887629" y="3046128"/>
              <a:ext cx="3207571" cy="1603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3650" tIns="33650" rIns="33650" bIns="33650" anchor="ctr"/>
            <a:lstStyle/>
            <a:p>
              <a:pPr algn="ctr">
                <a:lnSpc>
                  <a:spcPct val="115000"/>
                </a:lnSpc>
                <a:buClr>
                  <a:srgbClr val="FFFFFF"/>
                </a:buClr>
                <a:buSzPts val="5300"/>
                <a:buFont typeface="Calibri" pitchFamily="34" charset="0"/>
                <a:buNone/>
              </a:pPr>
              <a:r>
                <a:rPr lang="ru-RU" sz="3500" b="1">
                  <a:solidFill>
                    <a:srgbClr val="FFFFFF"/>
                  </a:solidFill>
                </a:rPr>
                <a:t>Емоційна підтримка</a:t>
              </a:r>
              <a:endParaRPr lang="en-US" sz="3500" b="1"/>
            </a:p>
          </p:txBody>
        </p:sp>
        <p:sp>
          <p:nvSpPr>
            <p:cNvPr id="281" name="Google Shape;281;p21"/>
            <p:cNvSpPr/>
            <p:nvPr/>
          </p:nvSpPr>
          <p:spPr>
            <a:xfrm>
              <a:off x="7768667" y="3046201"/>
              <a:ext cx="3208364" cy="1603727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89" name="Google Shape;282;p21"/>
            <p:cNvSpPr txBox="1">
              <a:spLocks noChangeArrowheads="1"/>
            </p:cNvSpPr>
            <p:nvPr/>
          </p:nvSpPr>
          <p:spPr bwMode="auto">
            <a:xfrm>
              <a:off x="7768791" y="3046128"/>
              <a:ext cx="3207571" cy="1603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3650" tIns="33650" rIns="33650" bIns="33650" anchor="ctr"/>
            <a:lstStyle/>
            <a:p>
              <a:pPr algn="ctr">
                <a:lnSpc>
                  <a:spcPct val="115000"/>
                </a:lnSpc>
                <a:buClr>
                  <a:srgbClr val="FFFFFF"/>
                </a:buClr>
                <a:buSzPts val="5300"/>
                <a:buFont typeface="Calibri" pitchFamily="34" charset="0"/>
                <a:buNone/>
              </a:pPr>
              <a:r>
                <a:rPr lang="ru-RU" sz="3500" b="1">
                  <a:solidFill>
                    <a:srgbClr val="FFFFFF"/>
                  </a:solidFill>
                </a:rPr>
                <a:t>Мотивуючі прийоми</a:t>
              </a:r>
              <a:endParaRPr lang="en-US" sz="3500" b="1"/>
            </a:p>
          </p:txBody>
        </p:sp>
      </p:grpSp>
      <p:pic>
        <p:nvPicPr>
          <p:cNvPr id="54278" name="Google Shape;283;p21" descr="Image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91800" y="5470525"/>
            <a:ext cx="10223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"/>
          <p:cNvSpPr/>
          <p:nvPr/>
        </p:nvSpPr>
        <p:spPr>
          <a:xfrm rot="-1799723">
            <a:off x="6832600" y="4305300"/>
            <a:ext cx="2374900" cy="203517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23" name="Google Shape;289;p22"/>
          <p:cNvSpPr>
            <a:spLocks noChangeArrowheads="1"/>
          </p:cNvSpPr>
          <p:nvPr/>
        </p:nvSpPr>
        <p:spPr bwMode="auto">
          <a:xfrm>
            <a:off x="-2205038" y="4048125"/>
            <a:ext cx="6370638" cy="6369050"/>
          </a:xfrm>
          <a:prstGeom prst="ellipse">
            <a:avLst/>
          </a:prstGeom>
          <a:solidFill>
            <a:srgbClr val="F5BEBC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56324" name="Google Shape;290;p22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263" y="1163638"/>
            <a:ext cx="1635125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Google Shape;291;p22" descr="Image"/>
          <p:cNvPicPr preferRelativeResize="0">
            <a:picLocks noChangeAspect="1" noChangeArrowheads="1"/>
          </p:cNvPicPr>
          <p:nvPr/>
        </p:nvPicPr>
        <p:blipFill>
          <a:blip r:embed="rId4"/>
          <a:srcRect t="44925" r="34529"/>
          <a:stretch>
            <a:fillRect/>
          </a:stretch>
        </p:blipFill>
        <p:spPr bwMode="auto">
          <a:xfrm>
            <a:off x="9399588" y="-20638"/>
            <a:ext cx="2801937" cy="23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Google Shape;292;p22"/>
          <p:cNvSpPr txBox="1">
            <a:spLocks noChangeArrowheads="1"/>
          </p:cNvSpPr>
          <p:nvPr/>
        </p:nvSpPr>
        <p:spPr bwMode="auto">
          <a:xfrm>
            <a:off x="449263" y="222250"/>
            <a:ext cx="30734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FFFF"/>
              </a:buClr>
              <a:buSzPts val="4300"/>
              <a:buFont typeface="Arial" charset="0"/>
              <a:buNone/>
            </a:pPr>
            <a:r>
              <a:rPr lang="ru-RU" sz="4300" b="1">
                <a:solidFill>
                  <a:srgbClr val="FFFFFF"/>
                </a:solidFill>
              </a:rPr>
              <a:t>БЕЗПЕКА</a:t>
            </a:r>
            <a:endParaRPr lang="en-US" sz="4300" b="1">
              <a:solidFill>
                <a:srgbClr val="FFFFFF"/>
              </a:solidFill>
            </a:endParaRPr>
          </a:p>
        </p:txBody>
      </p:sp>
      <p:sp>
        <p:nvSpPr>
          <p:cNvPr id="56327" name="Google Shape;293;p22"/>
          <p:cNvSpPr txBox="1">
            <a:spLocks noChangeArrowheads="1"/>
          </p:cNvSpPr>
          <p:nvPr/>
        </p:nvSpPr>
        <p:spPr bwMode="auto">
          <a:xfrm>
            <a:off x="6932613" y="4640263"/>
            <a:ext cx="216535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  <a:buClr>
                <a:srgbClr val="FFFFFF"/>
              </a:buClr>
              <a:buSzPts val="2000"/>
              <a:buFont typeface="Times New Roman" pitchFamily="18" charset="0"/>
              <a:buNone/>
            </a:pPr>
            <a:r>
              <a:rPr lang="ru-RU" sz="2500">
                <a:solidFill>
                  <a:srgbClr val="FFFFFF"/>
                </a:solidFill>
                <a:latin typeface="Impact" pitchFamily="34" charset="0"/>
                <a:sym typeface="Impact" pitchFamily="34" charset="0"/>
              </a:rPr>
              <a:t>Рутини, алгоритми, традиції</a:t>
            </a:r>
            <a:endParaRPr lang="en-US" sz="2500">
              <a:solidFill>
                <a:srgbClr val="FFFFFF"/>
              </a:solidFill>
              <a:latin typeface="Impact" pitchFamily="34" charset="0"/>
              <a:sym typeface="Impact" pitchFamily="34" charset="0"/>
            </a:endParaRPr>
          </a:p>
        </p:txBody>
      </p:sp>
      <p:sp>
        <p:nvSpPr>
          <p:cNvPr id="56328" name="Google Shape;294;p22"/>
          <p:cNvSpPr>
            <a:spLocks noChangeArrowheads="1"/>
          </p:cNvSpPr>
          <p:nvPr/>
        </p:nvSpPr>
        <p:spPr bwMode="auto">
          <a:xfrm rot="-1799788">
            <a:off x="7008813" y="219075"/>
            <a:ext cx="2355850" cy="2111375"/>
          </a:xfrm>
          <a:prstGeom prst="hexagon">
            <a:avLst>
              <a:gd name="adj" fmla="val 25007"/>
              <a:gd name="vf" fmla="val 115470"/>
            </a:avLst>
          </a:prstGeom>
          <a:solidFill>
            <a:schemeClr val="accent2"/>
          </a:solidFill>
          <a:ln w="254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295" name="Google Shape;295;p22"/>
          <p:cNvSpPr/>
          <p:nvPr/>
        </p:nvSpPr>
        <p:spPr>
          <a:xfrm rot="-1799881">
            <a:off x="4964113" y="619125"/>
            <a:ext cx="1854200" cy="155892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2"/>
          <p:cNvSpPr/>
          <p:nvPr/>
        </p:nvSpPr>
        <p:spPr>
          <a:xfrm rot="-1800049">
            <a:off x="5791200" y="2239963"/>
            <a:ext cx="2300288" cy="203835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4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31" name="Google Shape;297;p22"/>
          <p:cNvSpPr>
            <a:spLocks noChangeArrowheads="1"/>
          </p:cNvSpPr>
          <p:nvPr/>
        </p:nvSpPr>
        <p:spPr bwMode="auto">
          <a:xfrm rot="-1799930">
            <a:off x="8135938" y="2389188"/>
            <a:ext cx="2098675" cy="1916112"/>
          </a:xfrm>
          <a:prstGeom prst="hexagon">
            <a:avLst>
              <a:gd name="adj" fmla="val 24989"/>
              <a:gd name="vf" fmla="val 115470"/>
            </a:avLst>
          </a:prstGeom>
          <a:solidFill>
            <a:srgbClr val="599BD5"/>
          </a:solidFill>
          <a:ln w="254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56332" name="Google Shape;298;p22"/>
          <p:cNvSpPr>
            <a:spLocks noChangeArrowheads="1"/>
          </p:cNvSpPr>
          <p:nvPr/>
        </p:nvSpPr>
        <p:spPr bwMode="auto">
          <a:xfrm rot="-1800060">
            <a:off x="4286250" y="4078288"/>
            <a:ext cx="2513013" cy="2309812"/>
          </a:xfrm>
          <a:prstGeom prst="hexagon">
            <a:avLst>
              <a:gd name="adj" fmla="val 24983"/>
              <a:gd name="vf" fmla="val 115470"/>
            </a:avLst>
          </a:prstGeom>
          <a:solidFill>
            <a:schemeClr val="accent2"/>
          </a:solidFill>
          <a:ln w="254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56333" name="Google Shape;299;p22"/>
          <p:cNvSpPr txBox="1">
            <a:spLocks noChangeArrowheads="1"/>
          </p:cNvSpPr>
          <p:nvPr/>
        </p:nvSpPr>
        <p:spPr bwMode="auto">
          <a:xfrm>
            <a:off x="4427538" y="4514850"/>
            <a:ext cx="216535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  <a:buClr>
                <a:srgbClr val="FFFFFF"/>
              </a:buClr>
              <a:buSzPts val="2000"/>
              <a:buFont typeface="Times New Roman" pitchFamily="18" charset="0"/>
              <a:buNone/>
            </a:pPr>
            <a:r>
              <a:rPr lang="ru-RU" sz="2500">
                <a:solidFill>
                  <a:srgbClr val="FFFFFF"/>
                </a:solidFill>
                <a:latin typeface="Impact" pitchFamily="34" charset="0"/>
                <a:sym typeface="Impact" pitchFamily="34" charset="0"/>
              </a:rPr>
              <a:t>Забезпечення базових</a:t>
            </a:r>
            <a:br>
              <a:rPr lang="ru-RU" sz="2500">
                <a:solidFill>
                  <a:srgbClr val="FFFFFF"/>
                </a:solidFill>
                <a:latin typeface="Impact" pitchFamily="34" charset="0"/>
                <a:sym typeface="Impact" pitchFamily="34" charset="0"/>
              </a:rPr>
            </a:br>
            <a:r>
              <a:rPr lang="ru-RU" sz="2500">
                <a:solidFill>
                  <a:srgbClr val="FFFFFF"/>
                </a:solidFill>
                <a:latin typeface="Impact" pitchFamily="34" charset="0"/>
                <a:sym typeface="Impact" pitchFamily="34" charset="0"/>
              </a:rPr>
              <a:t>потреб</a:t>
            </a:r>
            <a:endParaRPr lang="en-US" sz="2500">
              <a:latin typeface="Impact" pitchFamily="34" charset="0"/>
              <a:sym typeface="Impact" pitchFamily="34" charset="0"/>
            </a:endParaRPr>
          </a:p>
        </p:txBody>
      </p:sp>
      <p:sp>
        <p:nvSpPr>
          <p:cNvPr id="56334" name="Google Shape;300;p22"/>
          <p:cNvSpPr txBox="1">
            <a:spLocks noChangeArrowheads="1"/>
          </p:cNvSpPr>
          <p:nvPr/>
        </p:nvSpPr>
        <p:spPr bwMode="auto">
          <a:xfrm>
            <a:off x="5091113" y="822325"/>
            <a:ext cx="163671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  <a:buClr>
                <a:srgbClr val="FFFFFF"/>
              </a:buClr>
              <a:buSzPts val="2000"/>
              <a:buFont typeface="Times New Roman" pitchFamily="18" charset="0"/>
              <a:buNone/>
            </a:pPr>
            <a:r>
              <a:rPr lang="ru-RU" sz="2500">
                <a:solidFill>
                  <a:srgbClr val="FFFFFF"/>
                </a:solidFill>
                <a:latin typeface="Impact" pitchFamily="34" charset="0"/>
                <a:sym typeface="Impact" pitchFamily="34" charset="0"/>
              </a:rPr>
              <a:t>Чіткі</a:t>
            </a:r>
            <a:br>
              <a:rPr lang="ru-RU" sz="2500">
                <a:solidFill>
                  <a:srgbClr val="FFFFFF"/>
                </a:solidFill>
                <a:latin typeface="Impact" pitchFamily="34" charset="0"/>
                <a:sym typeface="Impact" pitchFamily="34" charset="0"/>
              </a:rPr>
            </a:br>
            <a:r>
              <a:rPr lang="ru-RU" sz="2500">
                <a:solidFill>
                  <a:srgbClr val="FFFFFF"/>
                </a:solidFill>
                <a:latin typeface="Impact" pitchFamily="34" charset="0"/>
                <a:sym typeface="Impact" pitchFamily="34" charset="0"/>
              </a:rPr>
              <a:t>правила</a:t>
            </a:r>
            <a:endParaRPr lang="en-US" sz="2500">
              <a:solidFill>
                <a:srgbClr val="FFFFFF"/>
              </a:solidFill>
              <a:latin typeface="Impact" pitchFamily="34" charset="0"/>
              <a:sym typeface="Impact" pitchFamily="34" charset="0"/>
            </a:endParaRPr>
          </a:p>
        </p:txBody>
      </p:sp>
      <p:sp>
        <p:nvSpPr>
          <p:cNvPr id="56335" name="Google Shape;301;p22"/>
          <p:cNvSpPr txBox="1">
            <a:spLocks noChangeArrowheads="1"/>
          </p:cNvSpPr>
          <p:nvPr/>
        </p:nvSpPr>
        <p:spPr bwMode="auto">
          <a:xfrm>
            <a:off x="7197725" y="809625"/>
            <a:ext cx="19780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  <a:buClr>
                <a:srgbClr val="FFFFFF"/>
              </a:buClr>
              <a:buSzPts val="2000"/>
              <a:buFont typeface="Times New Roman" pitchFamily="18" charset="0"/>
              <a:buNone/>
            </a:pPr>
            <a:r>
              <a:rPr lang="ru-RU" sz="2500">
                <a:solidFill>
                  <a:srgbClr val="FFFFFF"/>
                </a:solidFill>
                <a:latin typeface="Impact" pitchFamily="34" charset="0"/>
                <a:sym typeface="Impact" pitchFamily="34" charset="0"/>
              </a:rPr>
              <a:t>Стабільність, де це можливо</a:t>
            </a:r>
            <a:endParaRPr lang="en-US" sz="2500">
              <a:solidFill>
                <a:srgbClr val="FFFFFF"/>
              </a:solidFill>
              <a:latin typeface="Impact" pitchFamily="34" charset="0"/>
              <a:sym typeface="Impact" pitchFamily="34" charset="0"/>
            </a:endParaRPr>
          </a:p>
        </p:txBody>
      </p:sp>
      <p:sp>
        <p:nvSpPr>
          <p:cNvPr id="56336" name="Google Shape;302;p22"/>
          <p:cNvSpPr txBox="1">
            <a:spLocks noChangeArrowheads="1"/>
          </p:cNvSpPr>
          <p:nvPr/>
        </p:nvSpPr>
        <p:spPr bwMode="auto">
          <a:xfrm>
            <a:off x="5891213" y="3005138"/>
            <a:ext cx="21653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  <a:buClr>
                <a:srgbClr val="FFFFFF"/>
              </a:buClr>
              <a:buSzPts val="2000"/>
              <a:buFont typeface="Times New Roman" pitchFamily="18" charset="0"/>
              <a:buNone/>
            </a:pPr>
            <a:r>
              <a:rPr lang="ru-RU" sz="2500">
                <a:solidFill>
                  <a:srgbClr val="FFFFFF"/>
                </a:solidFill>
                <a:latin typeface="Impact" pitchFamily="34" charset="0"/>
                <a:sym typeface="Impact" pitchFamily="34" charset="0"/>
              </a:rPr>
              <a:t>Повага до особистих кордонів</a:t>
            </a:r>
            <a:endParaRPr lang="en-US" sz="2500">
              <a:solidFill>
                <a:srgbClr val="FFFFFF"/>
              </a:solidFill>
              <a:latin typeface="Impact" pitchFamily="34" charset="0"/>
              <a:sym typeface="Impact" pitchFamily="34" charset="0"/>
            </a:endParaRPr>
          </a:p>
          <a:p>
            <a:pPr algn="ctr">
              <a:lnSpc>
                <a:spcPct val="115000"/>
              </a:lnSpc>
              <a:buClr>
                <a:srgbClr val="FFFFFF"/>
              </a:buClr>
              <a:buSzPts val="2000"/>
              <a:buFont typeface="Times New Roman" pitchFamily="18" charset="0"/>
              <a:buNone/>
            </a:pPr>
            <a:endParaRPr lang="en-US" sz="2500">
              <a:solidFill>
                <a:srgbClr val="FFFFFF"/>
              </a:solidFill>
              <a:latin typeface="Impact" pitchFamily="34" charset="0"/>
              <a:sym typeface="Impact" pitchFamily="34" charset="0"/>
            </a:endParaRPr>
          </a:p>
        </p:txBody>
      </p:sp>
      <p:sp>
        <p:nvSpPr>
          <p:cNvPr id="56337" name="Google Shape;303;p22"/>
          <p:cNvSpPr txBox="1">
            <a:spLocks noChangeArrowheads="1"/>
          </p:cNvSpPr>
          <p:nvPr/>
        </p:nvSpPr>
        <p:spPr bwMode="auto">
          <a:xfrm>
            <a:off x="8231188" y="2814638"/>
            <a:ext cx="1874837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  <a:buClr>
                <a:srgbClr val="FFFFFF"/>
              </a:buClr>
              <a:buSzPts val="2000"/>
              <a:buFont typeface="Times New Roman" pitchFamily="18" charset="0"/>
              <a:buNone/>
            </a:pPr>
            <a:r>
              <a:rPr lang="ru-RU" sz="2500">
                <a:solidFill>
                  <a:srgbClr val="FFFFFF"/>
                </a:solidFill>
                <a:latin typeface="Impact" pitchFamily="34" charset="0"/>
                <a:sym typeface="Impact" pitchFamily="34" charset="0"/>
              </a:rPr>
              <a:t>Довірчі стосунки </a:t>
            </a:r>
            <a:br>
              <a:rPr lang="ru-RU" sz="2500">
                <a:solidFill>
                  <a:srgbClr val="FFFFFF"/>
                </a:solidFill>
                <a:latin typeface="Impact" pitchFamily="34" charset="0"/>
                <a:sym typeface="Impact" pitchFamily="34" charset="0"/>
              </a:rPr>
            </a:br>
            <a:r>
              <a:rPr lang="ru-RU" sz="2500">
                <a:solidFill>
                  <a:srgbClr val="FFFFFF"/>
                </a:solidFill>
                <a:latin typeface="Impact" pitchFamily="34" charset="0"/>
                <a:sym typeface="Impact" pitchFamily="34" charset="0"/>
              </a:rPr>
              <a:t>в групі</a:t>
            </a:r>
            <a:endParaRPr lang="en-US" sz="2500">
              <a:solidFill>
                <a:srgbClr val="FFFFFF"/>
              </a:solidFill>
              <a:latin typeface="Impact" pitchFamily="34" charset="0"/>
              <a:sym typeface="Impact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Google Shape;308;p23"/>
          <p:cNvSpPr>
            <a:spLocks noChangeArrowheads="1"/>
          </p:cNvSpPr>
          <p:nvPr/>
        </p:nvSpPr>
        <p:spPr bwMode="auto">
          <a:xfrm>
            <a:off x="-2205038" y="4048125"/>
            <a:ext cx="6370638" cy="6369050"/>
          </a:xfrm>
          <a:prstGeom prst="ellipse">
            <a:avLst/>
          </a:prstGeom>
          <a:solidFill>
            <a:srgbClr val="F5BEBC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58371" name="Google Shape;309;p23" descr="Image"/>
          <p:cNvPicPr preferRelativeResize="0">
            <a:picLocks noChangeAspect="1" noChangeArrowheads="1"/>
          </p:cNvPicPr>
          <p:nvPr/>
        </p:nvPicPr>
        <p:blipFill>
          <a:blip r:embed="rId3"/>
          <a:srcRect t="44925" r="34529"/>
          <a:stretch>
            <a:fillRect/>
          </a:stretch>
        </p:blipFill>
        <p:spPr bwMode="auto">
          <a:xfrm>
            <a:off x="9399588" y="-20638"/>
            <a:ext cx="2801937" cy="23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Google Shape;310;p23" descr="Image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263" y="1801813"/>
            <a:ext cx="1635125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Google Shape;311;p23"/>
          <p:cNvSpPr txBox="1">
            <a:spLocks noChangeArrowheads="1"/>
          </p:cNvSpPr>
          <p:nvPr/>
        </p:nvSpPr>
        <p:spPr bwMode="auto">
          <a:xfrm>
            <a:off x="449263" y="222250"/>
            <a:ext cx="74120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FFFF"/>
              </a:buClr>
              <a:buSzPts val="4300"/>
              <a:buFont typeface="Arial" charset="0"/>
              <a:buNone/>
            </a:pPr>
            <a:r>
              <a:rPr lang="ru-RU" sz="4300" b="1">
                <a:solidFill>
                  <a:srgbClr val="FFFFFF"/>
                </a:solidFill>
              </a:rPr>
              <a:t>ЕМОЦІЙНА</a:t>
            </a:r>
            <a:br>
              <a:rPr lang="ru-RU" sz="4300" b="1">
                <a:solidFill>
                  <a:srgbClr val="FFFFFF"/>
                </a:solidFill>
              </a:rPr>
            </a:br>
            <a:r>
              <a:rPr lang="ru-RU" sz="4300" b="1">
                <a:solidFill>
                  <a:srgbClr val="FFFFFF"/>
                </a:solidFill>
              </a:rPr>
              <a:t>ПІДТРИМКА</a:t>
            </a:r>
            <a:endParaRPr lang="en-US" sz="4300" b="1">
              <a:solidFill>
                <a:srgbClr val="FFFFFF"/>
              </a:solidFill>
            </a:endParaRPr>
          </a:p>
        </p:txBody>
      </p:sp>
      <p:sp>
        <p:nvSpPr>
          <p:cNvPr id="58374" name="Google Shape;312;p23"/>
          <p:cNvSpPr>
            <a:spLocks noChangeArrowheads="1"/>
          </p:cNvSpPr>
          <p:nvPr/>
        </p:nvSpPr>
        <p:spPr bwMode="auto">
          <a:xfrm rot="-1799928">
            <a:off x="6883400" y="4194175"/>
            <a:ext cx="2736850" cy="2320925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FF00FF"/>
          </a:solidFill>
          <a:ln w="254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58375" name="Google Shape;313;p23"/>
          <p:cNvSpPr txBox="1">
            <a:spLocks noChangeArrowheads="1"/>
          </p:cNvSpPr>
          <p:nvPr/>
        </p:nvSpPr>
        <p:spPr bwMode="auto">
          <a:xfrm>
            <a:off x="7064375" y="4564063"/>
            <a:ext cx="238442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  <a:buClr>
                <a:srgbClr val="FFFFFF"/>
              </a:buClr>
              <a:buSzPts val="2000"/>
              <a:buFont typeface="Times New Roman" pitchFamily="18" charset="0"/>
              <a:buNone/>
            </a:pPr>
            <a:r>
              <a:rPr lang="ru-RU" sz="2500">
                <a:solidFill>
                  <a:srgbClr val="FFFFFF"/>
                </a:solidFill>
                <a:latin typeface="Impact" pitchFamily="34" charset="0"/>
                <a:sym typeface="Impact" pitchFamily="34" charset="0"/>
              </a:rPr>
              <a:t>Техніки розслаблення</a:t>
            </a:r>
            <a:endParaRPr lang="en-US" sz="2500">
              <a:solidFill>
                <a:srgbClr val="FFFFFF"/>
              </a:solidFill>
              <a:latin typeface="Impact" pitchFamily="34" charset="0"/>
              <a:sym typeface="Impact" pitchFamily="34" charset="0"/>
            </a:endParaRPr>
          </a:p>
        </p:txBody>
      </p:sp>
      <p:sp>
        <p:nvSpPr>
          <p:cNvPr id="58376" name="Google Shape;314;p23"/>
          <p:cNvSpPr>
            <a:spLocks noChangeArrowheads="1"/>
          </p:cNvSpPr>
          <p:nvPr/>
        </p:nvSpPr>
        <p:spPr bwMode="auto">
          <a:xfrm rot="-1799788">
            <a:off x="7008813" y="219075"/>
            <a:ext cx="2355850" cy="2111375"/>
          </a:xfrm>
          <a:prstGeom prst="hexagon">
            <a:avLst>
              <a:gd name="adj" fmla="val 25007"/>
              <a:gd name="vf" fmla="val 115470"/>
            </a:avLst>
          </a:prstGeom>
          <a:solidFill>
            <a:srgbClr val="3C78D8"/>
          </a:solidFill>
          <a:ln w="254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58377" name="Google Shape;315;p23"/>
          <p:cNvSpPr>
            <a:spLocks noChangeArrowheads="1"/>
          </p:cNvSpPr>
          <p:nvPr/>
        </p:nvSpPr>
        <p:spPr bwMode="auto">
          <a:xfrm rot="-1799881">
            <a:off x="4964113" y="619125"/>
            <a:ext cx="1854200" cy="1558925"/>
          </a:xfrm>
          <a:prstGeom prst="hexagon">
            <a:avLst>
              <a:gd name="adj" fmla="val 25011"/>
              <a:gd name="vf" fmla="val 115470"/>
            </a:avLst>
          </a:prstGeom>
          <a:solidFill>
            <a:srgbClr val="BF9000"/>
          </a:solidFill>
          <a:ln w="254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58378" name="Google Shape;316;p23"/>
          <p:cNvSpPr>
            <a:spLocks noChangeArrowheads="1"/>
          </p:cNvSpPr>
          <p:nvPr/>
        </p:nvSpPr>
        <p:spPr bwMode="auto">
          <a:xfrm rot="-1800049">
            <a:off x="5791200" y="2239963"/>
            <a:ext cx="2300288" cy="2038350"/>
          </a:xfrm>
          <a:prstGeom prst="hexagon">
            <a:avLst>
              <a:gd name="adj" fmla="val 25015"/>
              <a:gd name="vf" fmla="val 115470"/>
            </a:avLst>
          </a:prstGeom>
          <a:solidFill>
            <a:srgbClr val="A4C2F4"/>
          </a:solidFill>
          <a:ln w="254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58379" name="Google Shape;317;p23"/>
          <p:cNvSpPr>
            <a:spLocks noChangeArrowheads="1"/>
          </p:cNvSpPr>
          <p:nvPr/>
        </p:nvSpPr>
        <p:spPr bwMode="auto">
          <a:xfrm rot="-1799930">
            <a:off x="8440738" y="2236788"/>
            <a:ext cx="2098675" cy="1916112"/>
          </a:xfrm>
          <a:prstGeom prst="hexagon">
            <a:avLst>
              <a:gd name="adj" fmla="val 24989"/>
              <a:gd name="vf" fmla="val 115470"/>
            </a:avLst>
          </a:prstGeom>
          <a:solidFill>
            <a:srgbClr val="F1C232"/>
          </a:solidFill>
          <a:ln w="254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58380" name="Google Shape;318;p23"/>
          <p:cNvSpPr>
            <a:spLocks noChangeArrowheads="1"/>
          </p:cNvSpPr>
          <p:nvPr/>
        </p:nvSpPr>
        <p:spPr bwMode="auto">
          <a:xfrm rot="-1800060">
            <a:off x="4286250" y="4078288"/>
            <a:ext cx="2513013" cy="2309812"/>
          </a:xfrm>
          <a:prstGeom prst="hexagon">
            <a:avLst>
              <a:gd name="adj" fmla="val 24983"/>
              <a:gd name="vf" fmla="val 115470"/>
            </a:avLst>
          </a:prstGeom>
          <a:solidFill>
            <a:srgbClr val="FF9900"/>
          </a:solidFill>
          <a:ln w="254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58381" name="Google Shape;319;p23"/>
          <p:cNvSpPr txBox="1">
            <a:spLocks noChangeArrowheads="1"/>
          </p:cNvSpPr>
          <p:nvPr/>
        </p:nvSpPr>
        <p:spPr bwMode="auto">
          <a:xfrm>
            <a:off x="4427538" y="4514850"/>
            <a:ext cx="2251075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  <a:buClr>
                <a:srgbClr val="FFFFFF"/>
              </a:buClr>
              <a:buSzPts val="2000"/>
              <a:buFont typeface="Times New Roman" pitchFamily="18" charset="0"/>
              <a:buNone/>
            </a:pPr>
            <a:r>
              <a:rPr lang="ru-RU" sz="2500">
                <a:solidFill>
                  <a:srgbClr val="FFFFFF"/>
                </a:solidFill>
                <a:latin typeface="Impact" pitchFamily="34" charset="0"/>
                <a:sym typeface="Impact" pitchFamily="34" charset="0"/>
              </a:rPr>
              <a:t>Активне слухання</a:t>
            </a:r>
            <a:endParaRPr lang="en-US" sz="2500">
              <a:latin typeface="Impact" pitchFamily="34" charset="0"/>
              <a:sym typeface="Impact" pitchFamily="34" charset="0"/>
            </a:endParaRPr>
          </a:p>
        </p:txBody>
      </p:sp>
      <p:sp>
        <p:nvSpPr>
          <p:cNvPr id="58382" name="Google Shape;320;p23"/>
          <p:cNvSpPr txBox="1">
            <a:spLocks noChangeArrowheads="1"/>
          </p:cNvSpPr>
          <p:nvPr/>
        </p:nvSpPr>
        <p:spPr bwMode="auto">
          <a:xfrm>
            <a:off x="5091113" y="822325"/>
            <a:ext cx="163671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  <a:buClr>
                <a:srgbClr val="FFFFFF"/>
              </a:buClr>
              <a:buSzPts val="2000"/>
              <a:buFont typeface="Times New Roman" pitchFamily="18" charset="0"/>
              <a:buNone/>
            </a:pPr>
            <a:r>
              <a:rPr lang="ru-RU" sz="2500">
                <a:solidFill>
                  <a:srgbClr val="FFFFFF"/>
                </a:solidFill>
                <a:latin typeface="Impact" pitchFamily="34" charset="0"/>
                <a:sym typeface="Impact" pitchFamily="34" charset="0"/>
              </a:rPr>
              <a:t>Фокус </a:t>
            </a:r>
            <a:br>
              <a:rPr lang="ru-RU" sz="2500">
                <a:solidFill>
                  <a:srgbClr val="FFFFFF"/>
                </a:solidFill>
                <a:latin typeface="Impact" pitchFamily="34" charset="0"/>
                <a:sym typeface="Impact" pitchFamily="34" charset="0"/>
              </a:rPr>
            </a:br>
            <a:r>
              <a:rPr lang="ru-RU" sz="2500">
                <a:solidFill>
                  <a:srgbClr val="FFFFFF"/>
                </a:solidFill>
                <a:latin typeface="Impact" pitchFamily="34" charset="0"/>
                <a:sym typeface="Impact" pitchFamily="34" charset="0"/>
              </a:rPr>
              <a:t>на успіхи</a:t>
            </a:r>
            <a:endParaRPr lang="en-US" sz="2500">
              <a:solidFill>
                <a:srgbClr val="FFFFFF"/>
              </a:solidFill>
              <a:latin typeface="Impact" pitchFamily="34" charset="0"/>
              <a:sym typeface="Impact" pitchFamily="34" charset="0"/>
            </a:endParaRPr>
          </a:p>
        </p:txBody>
      </p:sp>
      <p:sp>
        <p:nvSpPr>
          <p:cNvPr id="58383" name="Google Shape;321;p23"/>
          <p:cNvSpPr txBox="1">
            <a:spLocks noChangeArrowheads="1"/>
          </p:cNvSpPr>
          <p:nvPr/>
        </p:nvSpPr>
        <p:spPr bwMode="auto">
          <a:xfrm>
            <a:off x="7197725" y="809625"/>
            <a:ext cx="19780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  <a:buClr>
                <a:srgbClr val="FFFFFF"/>
              </a:buClr>
              <a:buSzPts val="2000"/>
              <a:buFont typeface="Times New Roman" pitchFamily="18" charset="0"/>
              <a:buNone/>
            </a:pPr>
            <a:r>
              <a:rPr lang="ru-RU" sz="2500">
                <a:solidFill>
                  <a:srgbClr val="FFFFFF"/>
                </a:solidFill>
                <a:latin typeface="Impact" pitchFamily="34" charset="0"/>
                <a:sym typeface="Impact" pitchFamily="34" charset="0"/>
              </a:rPr>
              <a:t>Увага до особистого життя</a:t>
            </a:r>
            <a:endParaRPr lang="en-US" sz="2500">
              <a:solidFill>
                <a:srgbClr val="FFFFFF"/>
              </a:solidFill>
              <a:latin typeface="Impact" pitchFamily="34" charset="0"/>
              <a:sym typeface="Impact" pitchFamily="34" charset="0"/>
            </a:endParaRPr>
          </a:p>
        </p:txBody>
      </p:sp>
      <p:sp>
        <p:nvSpPr>
          <p:cNvPr id="58384" name="Google Shape;322;p23"/>
          <p:cNvSpPr txBox="1">
            <a:spLocks noChangeArrowheads="1"/>
          </p:cNvSpPr>
          <p:nvPr/>
        </p:nvSpPr>
        <p:spPr bwMode="auto">
          <a:xfrm>
            <a:off x="5926138" y="2700338"/>
            <a:ext cx="205422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  <a:buClr>
                <a:srgbClr val="FFFFFF"/>
              </a:buClr>
              <a:buSzPts val="2000"/>
              <a:buFont typeface="Times New Roman" pitchFamily="18" charset="0"/>
              <a:buNone/>
            </a:pPr>
            <a:r>
              <a:rPr lang="ru-RU" sz="2500">
                <a:solidFill>
                  <a:srgbClr val="FFFFFF"/>
                </a:solidFill>
                <a:latin typeface="Impact" pitchFamily="34" charset="0"/>
                <a:sym typeface="Impact" pitchFamily="34" charset="0"/>
              </a:rPr>
              <a:t>Арт-терапия</a:t>
            </a:r>
            <a:endParaRPr lang="en-US" sz="2500">
              <a:solidFill>
                <a:srgbClr val="FFFFFF"/>
              </a:solidFill>
              <a:latin typeface="Impact" pitchFamily="34" charset="0"/>
              <a:sym typeface="Impact" pitchFamily="34" charset="0"/>
            </a:endParaRPr>
          </a:p>
        </p:txBody>
      </p:sp>
      <p:sp>
        <p:nvSpPr>
          <p:cNvPr id="58385" name="Google Shape;323;p23"/>
          <p:cNvSpPr txBox="1">
            <a:spLocks noChangeArrowheads="1"/>
          </p:cNvSpPr>
          <p:nvPr/>
        </p:nvSpPr>
        <p:spPr bwMode="auto">
          <a:xfrm>
            <a:off x="8535988" y="2662238"/>
            <a:ext cx="1874837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  <a:buClr>
                <a:srgbClr val="FFFFFF"/>
              </a:buClr>
              <a:buSzPts val="2000"/>
              <a:buFont typeface="Times New Roman" pitchFamily="18" charset="0"/>
              <a:buNone/>
            </a:pPr>
            <a:r>
              <a:rPr lang="ru-RU" sz="2500">
                <a:solidFill>
                  <a:srgbClr val="FFFFFF"/>
                </a:solidFill>
                <a:latin typeface="Impact" pitchFamily="34" charset="0"/>
                <a:sym typeface="Impact" pitchFamily="34" charset="0"/>
              </a:rPr>
              <a:t>Тактильні радості</a:t>
            </a:r>
            <a:endParaRPr lang="en-US" sz="2500">
              <a:solidFill>
                <a:srgbClr val="FFFFFF"/>
              </a:solidFill>
              <a:latin typeface="Impact" pitchFamily="34" charset="0"/>
              <a:sym typeface="Impact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Google Shape;328;p24"/>
          <p:cNvSpPr>
            <a:spLocks noChangeArrowheads="1"/>
          </p:cNvSpPr>
          <p:nvPr/>
        </p:nvSpPr>
        <p:spPr bwMode="auto">
          <a:xfrm>
            <a:off x="-2205038" y="4048125"/>
            <a:ext cx="6370638" cy="6369050"/>
          </a:xfrm>
          <a:prstGeom prst="ellipse">
            <a:avLst/>
          </a:prstGeom>
          <a:solidFill>
            <a:srgbClr val="F5BEBC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60419" name="Google Shape;329;p24" descr="Image"/>
          <p:cNvPicPr preferRelativeResize="0">
            <a:picLocks noChangeAspect="1" noChangeArrowheads="1"/>
          </p:cNvPicPr>
          <p:nvPr/>
        </p:nvPicPr>
        <p:blipFill>
          <a:blip r:embed="rId3"/>
          <a:srcRect t="44925" r="34529"/>
          <a:stretch>
            <a:fillRect/>
          </a:stretch>
        </p:blipFill>
        <p:spPr bwMode="auto">
          <a:xfrm>
            <a:off x="9399588" y="-20638"/>
            <a:ext cx="2801937" cy="23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Google Shape;330;p24"/>
          <p:cNvSpPr txBox="1">
            <a:spLocks noChangeArrowheads="1"/>
          </p:cNvSpPr>
          <p:nvPr/>
        </p:nvSpPr>
        <p:spPr bwMode="auto">
          <a:xfrm>
            <a:off x="449263" y="222250"/>
            <a:ext cx="74120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FFFF"/>
              </a:buClr>
              <a:buSzPts val="4300"/>
              <a:buFont typeface="Arial" charset="0"/>
              <a:buNone/>
            </a:pPr>
            <a:r>
              <a:rPr lang="ru-RU" sz="4300" b="1">
                <a:solidFill>
                  <a:srgbClr val="FFFFFF"/>
                </a:solidFill>
              </a:rPr>
              <a:t>МОТИВУЮЧІ</a:t>
            </a:r>
            <a:br>
              <a:rPr lang="ru-RU" sz="4300" b="1">
                <a:solidFill>
                  <a:srgbClr val="FFFFFF"/>
                </a:solidFill>
              </a:rPr>
            </a:br>
            <a:r>
              <a:rPr lang="ru-RU" sz="4300" b="1">
                <a:solidFill>
                  <a:srgbClr val="FFFFFF"/>
                </a:solidFill>
              </a:rPr>
              <a:t>ПРИЙОМИ</a:t>
            </a:r>
            <a:endParaRPr lang="en-US" sz="4300" b="1">
              <a:solidFill>
                <a:srgbClr val="FFFFFF"/>
              </a:solidFill>
            </a:endParaRPr>
          </a:p>
        </p:txBody>
      </p:sp>
      <p:sp>
        <p:nvSpPr>
          <p:cNvPr id="60421" name="Google Shape;331;p24"/>
          <p:cNvSpPr>
            <a:spLocks noChangeArrowheads="1"/>
          </p:cNvSpPr>
          <p:nvPr/>
        </p:nvSpPr>
        <p:spPr bwMode="auto">
          <a:xfrm rot="-1799662">
            <a:off x="7092950" y="4259263"/>
            <a:ext cx="2384425" cy="2057400"/>
          </a:xfrm>
          <a:prstGeom prst="hexagon">
            <a:avLst>
              <a:gd name="adj" fmla="val 25003"/>
              <a:gd name="vf" fmla="val 115470"/>
            </a:avLst>
          </a:prstGeom>
          <a:solidFill>
            <a:srgbClr val="FF9900"/>
          </a:solidFill>
          <a:ln w="254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60422" name="Google Shape;332;p24"/>
          <p:cNvSpPr txBox="1">
            <a:spLocks noChangeArrowheads="1"/>
          </p:cNvSpPr>
          <p:nvPr/>
        </p:nvSpPr>
        <p:spPr bwMode="auto">
          <a:xfrm>
            <a:off x="7064375" y="4564063"/>
            <a:ext cx="238442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  <a:buClr>
                <a:srgbClr val="FFFFFF"/>
              </a:buClr>
              <a:buSzPts val="2000"/>
              <a:buFont typeface="Times New Roman" pitchFamily="18" charset="0"/>
              <a:buNone/>
            </a:pPr>
            <a:r>
              <a:rPr lang="ru-RU" sz="2500">
                <a:solidFill>
                  <a:srgbClr val="FFFFFF"/>
                </a:solidFill>
                <a:latin typeface="Impact" pitchFamily="34" charset="0"/>
                <a:sym typeface="Impact" pitchFamily="34" charset="0"/>
              </a:rPr>
              <a:t>Ігрові</a:t>
            </a:r>
            <a:br>
              <a:rPr lang="ru-RU" sz="2500">
                <a:solidFill>
                  <a:srgbClr val="FFFFFF"/>
                </a:solidFill>
                <a:latin typeface="Impact" pitchFamily="34" charset="0"/>
                <a:sym typeface="Impact" pitchFamily="34" charset="0"/>
              </a:rPr>
            </a:br>
            <a:r>
              <a:rPr lang="ru-RU" sz="2500">
                <a:solidFill>
                  <a:srgbClr val="FFFFFF"/>
                </a:solidFill>
                <a:latin typeface="Impact" pitchFamily="34" charset="0"/>
                <a:sym typeface="Impact" pitchFamily="34" charset="0"/>
              </a:rPr>
              <a:t>технології</a:t>
            </a:r>
            <a:endParaRPr lang="en-US" sz="2500">
              <a:solidFill>
                <a:srgbClr val="FFFFFF"/>
              </a:solidFill>
              <a:latin typeface="Impact" pitchFamily="34" charset="0"/>
              <a:sym typeface="Impact" pitchFamily="34" charset="0"/>
            </a:endParaRPr>
          </a:p>
        </p:txBody>
      </p:sp>
      <p:sp>
        <p:nvSpPr>
          <p:cNvPr id="60423" name="Google Shape;333;p24"/>
          <p:cNvSpPr>
            <a:spLocks noChangeArrowheads="1"/>
          </p:cNvSpPr>
          <p:nvPr/>
        </p:nvSpPr>
        <p:spPr bwMode="auto">
          <a:xfrm rot="-1800030">
            <a:off x="7154863" y="377825"/>
            <a:ext cx="2276475" cy="1985963"/>
          </a:xfrm>
          <a:prstGeom prst="hexagon">
            <a:avLst>
              <a:gd name="adj" fmla="val 24985"/>
              <a:gd name="vf" fmla="val 115470"/>
            </a:avLst>
          </a:prstGeom>
          <a:solidFill>
            <a:srgbClr val="3C78D8"/>
          </a:solidFill>
          <a:ln w="254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60424" name="Google Shape;334;p24"/>
          <p:cNvSpPr>
            <a:spLocks noChangeArrowheads="1"/>
          </p:cNvSpPr>
          <p:nvPr/>
        </p:nvSpPr>
        <p:spPr bwMode="auto">
          <a:xfrm rot="-1799881">
            <a:off x="5268913" y="695325"/>
            <a:ext cx="1854200" cy="1558925"/>
          </a:xfrm>
          <a:prstGeom prst="hexagon">
            <a:avLst>
              <a:gd name="adj" fmla="val 25011"/>
              <a:gd name="vf" fmla="val 115470"/>
            </a:avLst>
          </a:prstGeom>
          <a:solidFill>
            <a:srgbClr val="9900FF"/>
          </a:solidFill>
          <a:ln w="254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60425" name="Google Shape;335;p24"/>
          <p:cNvSpPr>
            <a:spLocks noChangeArrowheads="1"/>
          </p:cNvSpPr>
          <p:nvPr/>
        </p:nvSpPr>
        <p:spPr bwMode="auto">
          <a:xfrm rot="-1800130">
            <a:off x="6016625" y="2297113"/>
            <a:ext cx="2205038" cy="1974850"/>
          </a:xfrm>
          <a:prstGeom prst="hexagon">
            <a:avLst>
              <a:gd name="adj" fmla="val 25019"/>
              <a:gd name="vf" fmla="val 115470"/>
            </a:avLst>
          </a:prstGeom>
          <a:solidFill>
            <a:srgbClr val="BF9000"/>
          </a:solidFill>
          <a:ln w="254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60426" name="Google Shape;336;p24"/>
          <p:cNvSpPr>
            <a:spLocks noChangeArrowheads="1"/>
          </p:cNvSpPr>
          <p:nvPr/>
        </p:nvSpPr>
        <p:spPr bwMode="auto">
          <a:xfrm rot="-1799930">
            <a:off x="8364538" y="2312988"/>
            <a:ext cx="2098675" cy="1916112"/>
          </a:xfrm>
          <a:prstGeom prst="hexagon">
            <a:avLst>
              <a:gd name="adj" fmla="val 24989"/>
              <a:gd name="vf" fmla="val 115470"/>
            </a:avLst>
          </a:prstGeom>
          <a:solidFill>
            <a:srgbClr val="E06666"/>
          </a:solidFill>
          <a:ln w="254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60427" name="Google Shape;337;p24"/>
          <p:cNvSpPr>
            <a:spLocks noChangeArrowheads="1"/>
          </p:cNvSpPr>
          <p:nvPr/>
        </p:nvSpPr>
        <p:spPr bwMode="auto">
          <a:xfrm rot="-1799962">
            <a:off x="4306888" y="4027488"/>
            <a:ext cx="2681287" cy="2439987"/>
          </a:xfrm>
          <a:prstGeom prst="hexagon">
            <a:avLst>
              <a:gd name="adj" fmla="val 25005"/>
              <a:gd name="vf" fmla="val 115470"/>
            </a:avLst>
          </a:prstGeom>
          <a:solidFill>
            <a:srgbClr val="A64D79"/>
          </a:solidFill>
          <a:ln w="254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60428" name="Google Shape;338;p24"/>
          <p:cNvSpPr txBox="1">
            <a:spLocks noChangeArrowheads="1"/>
          </p:cNvSpPr>
          <p:nvPr/>
        </p:nvSpPr>
        <p:spPr bwMode="auto">
          <a:xfrm>
            <a:off x="4427538" y="4514850"/>
            <a:ext cx="2408237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  <a:buClr>
                <a:srgbClr val="FFFFFF"/>
              </a:buClr>
              <a:buSzPts val="2000"/>
              <a:buFont typeface="Times New Roman" pitchFamily="18" charset="0"/>
              <a:buNone/>
            </a:pPr>
            <a:r>
              <a:rPr lang="ru-RU" sz="2500">
                <a:solidFill>
                  <a:srgbClr val="FFFFFF"/>
                </a:solidFill>
                <a:latin typeface="Impact" pitchFamily="34" charset="0"/>
                <a:sym typeface="Impact" pitchFamily="34" charset="0"/>
              </a:rPr>
              <a:t>Листування з персонажами</a:t>
            </a:r>
            <a:endParaRPr lang="en-US" sz="2500">
              <a:solidFill>
                <a:srgbClr val="FFFFFF"/>
              </a:solidFill>
              <a:latin typeface="Impact" pitchFamily="34" charset="0"/>
              <a:sym typeface="Impact" pitchFamily="34" charset="0"/>
            </a:endParaRPr>
          </a:p>
        </p:txBody>
      </p:sp>
      <p:sp>
        <p:nvSpPr>
          <p:cNvPr id="60429" name="Google Shape;339;p24"/>
          <p:cNvSpPr txBox="1">
            <a:spLocks noChangeArrowheads="1"/>
          </p:cNvSpPr>
          <p:nvPr/>
        </p:nvSpPr>
        <p:spPr bwMode="auto">
          <a:xfrm>
            <a:off x="5395913" y="898525"/>
            <a:ext cx="163671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  <a:buClr>
                <a:srgbClr val="FFFFFF"/>
              </a:buClr>
              <a:buSzPts val="2000"/>
              <a:buFont typeface="Times New Roman" pitchFamily="18" charset="0"/>
              <a:buNone/>
            </a:pPr>
            <a:r>
              <a:rPr lang="ru-RU" sz="2500">
                <a:solidFill>
                  <a:srgbClr val="FFFFFF"/>
                </a:solidFill>
                <a:latin typeface="Impact" pitchFamily="34" charset="0"/>
                <a:sym typeface="Impact" pitchFamily="34" charset="0"/>
              </a:rPr>
              <a:t>Челендж</a:t>
            </a:r>
            <a:endParaRPr lang="en-US" sz="2500">
              <a:solidFill>
                <a:srgbClr val="FFFFFF"/>
              </a:solidFill>
              <a:latin typeface="Impact" pitchFamily="34" charset="0"/>
              <a:sym typeface="Impact" pitchFamily="34" charset="0"/>
            </a:endParaRPr>
          </a:p>
        </p:txBody>
      </p:sp>
      <p:sp>
        <p:nvSpPr>
          <p:cNvPr id="60430" name="Google Shape;340;p24"/>
          <p:cNvSpPr txBox="1">
            <a:spLocks noChangeArrowheads="1"/>
          </p:cNvSpPr>
          <p:nvPr/>
        </p:nvSpPr>
        <p:spPr bwMode="auto">
          <a:xfrm>
            <a:off x="7273925" y="885825"/>
            <a:ext cx="19780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  <a:buClr>
                <a:srgbClr val="FFFFFF"/>
              </a:buClr>
              <a:buSzPts val="2000"/>
              <a:buFont typeface="Times New Roman" pitchFamily="18" charset="0"/>
              <a:buNone/>
            </a:pPr>
            <a:r>
              <a:rPr lang="ru-RU" sz="2500">
                <a:solidFill>
                  <a:srgbClr val="FFFFFF"/>
                </a:solidFill>
                <a:latin typeface="Impact" pitchFamily="34" charset="0"/>
                <a:sym typeface="Impact" pitchFamily="34" charset="0"/>
              </a:rPr>
              <a:t>Сюрпризний момент</a:t>
            </a:r>
            <a:endParaRPr lang="en-US" sz="2500">
              <a:solidFill>
                <a:srgbClr val="FFFFFF"/>
              </a:solidFill>
              <a:latin typeface="Impact" pitchFamily="34" charset="0"/>
              <a:sym typeface="Impact" pitchFamily="34" charset="0"/>
            </a:endParaRPr>
          </a:p>
        </p:txBody>
      </p:sp>
      <p:sp>
        <p:nvSpPr>
          <p:cNvPr id="60431" name="Google Shape;341;p24"/>
          <p:cNvSpPr txBox="1">
            <a:spLocks noChangeArrowheads="1"/>
          </p:cNvSpPr>
          <p:nvPr/>
        </p:nvSpPr>
        <p:spPr bwMode="auto">
          <a:xfrm>
            <a:off x="6078538" y="2776538"/>
            <a:ext cx="205422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  <a:buClr>
                <a:srgbClr val="FFFFFF"/>
              </a:buClr>
              <a:buSzPts val="2000"/>
              <a:buFont typeface="Times New Roman" pitchFamily="18" charset="0"/>
              <a:buNone/>
            </a:pPr>
            <a:r>
              <a:rPr lang="ru-RU" sz="2500">
                <a:solidFill>
                  <a:srgbClr val="FFFFFF"/>
                </a:solidFill>
                <a:latin typeface="Impact" pitchFamily="34" charset="0"/>
                <a:sym typeface="Impact" pitchFamily="34" charset="0"/>
              </a:rPr>
              <a:t>Квест</a:t>
            </a:r>
            <a:endParaRPr lang="en-US" sz="2500">
              <a:solidFill>
                <a:srgbClr val="FFFFFF"/>
              </a:solidFill>
              <a:latin typeface="Impact" pitchFamily="34" charset="0"/>
              <a:sym typeface="Impact" pitchFamily="34" charset="0"/>
            </a:endParaRPr>
          </a:p>
        </p:txBody>
      </p:sp>
      <p:sp>
        <p:nvSpPr>
          <p:cNvPr id="60432" name="Google Shape;342;p24"/>
          <p:cNvSpPr txBox="1">
            <a:spLocks noChangeArrowheads="1"/>
          </p:cNvSpPr>
          <p:nvPr/>
        </p:nvSpPr>
        <p:spPr bwMode="auto">
          <a:xfrm>
            <a:off x="8459788" y="2738438"/>
            <a:ext cx="1874837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  <a:buClr>
                <a:srgbClr val="FFFFFF"/>
              </a:buClr>
              <a:buSzPts val="2000"/>
              <a:buFont typeface="Times New Roman" pitchFamily="18" charset="0"/>
              <a:buNone/>
            </a:pPr>
            <a:r>
              <a:rPr lang="ru-RU" sz="2500">
                <a:solidFill>
                  <a:srgbClr val="FFFFFF"/>
                </a:solidFill>
                <a:latin typeface="Impact" pitchFamily="34" charset="0"/>
                <a:sym typeface="Impact" pitchFamily="34" charset="0"/>
              </a:rPr>
              <a:t>Адвент</a:t>
            </a:r>
            <a:endParaRPr lang="en-US" sz="2500">
              <a:solidFill>
                <a:srgbClr val="FFFFFF"/>
              </a:solidFill>
              <a:latin typeface="Impact" pitchFamily="34" charset="0"/>
              <a:sym typeface="Impact" pitchFamily="34" charset="0"/>
            </a:endParaRPr>
          </a:p>
        </p:txBody>
      </p:sp>
      <p:pic>
        <p:nvPicPr>
          <p:cNvPr id="60433" name="Google Shape;343;p24" descr="Image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263" y="1801813"/>
            <a:ext cx="1635125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4" name="Google Shape;344;p24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31363" y="3884613"/>
            <a:ext cx="2338387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5" name="Google Shape;345;p24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263" y="3114675"/>
            <a:ext cx="389890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Google Shape;350;p25"/>
          <p:cNvSpPr txBox="1">
            <a:spLocks noChangeArrowheads="1"/>
          </p:cNvSpPr>
          <p:nvPr/>
        </p:nvSpPr>
        <p:spPr bwMode="auto">
          <a:xfrm>
            <a:off x="642938" y="1797050"/>
            <a:ext cx="103997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  <a:buClr>
                <a:srgbClr val="FFFFFF"/>
              </a:buClr>
              <a:buSzPts val="3200"/>
              <a:buFont typeface="Arial" charset="0"/>
              <a:buNone/>
            </a:pPr>
            <a:r>
              <a:rPr lang="ru-RU" sz="2700">
                <a:solidFill>
                  <a:srgbClr val="FFFFFF"/>
                </a:solidFill>
                <a:latin typeface="Comfortaa SemiBold"/>
                <a:sym typeface="Comfortaa SemiBold"/>
              </a:rPr>
              <a:t>Матеріали тренінгу та презентація розроблені </a:t>
            </a:r>
            <a:br>
              <a:rPr lang="ru-RU" sz="2700">
                <a:solidFill>
                  <a:srgbClr val="FFFFFF"/>
                </a:solidFill>
                <a:latin typeface="Comfortaa SemiBold"/>
                <a:sym typeface="Comfortaa SemiBold"/>
              </a:rPr>
            </a:br>
            <a:r>
              <a:rPr lang="ru-RU" sz="2700" b="1">
                <a:solidFill>
                  <a:srgbClr val="FFFFFF"/>
                </a:solidFill>
                <a:latin typeface="Comfortaa"/>
                <a:sym typeface="Comfortaa"/>
              </a:rPr>
              <a:t>Ганною Остапенко</a:t>
            </a:r>
            <a:r>
              <a:rPr lang="ru-RU" sz="2700">
                <a:solidFill>
                  <a:srgbClr val="FFFFFF"/>
                </a:solidFill>
                <a:latin typeface="Comfortaa SemiBold"/>
                <a:sym typeface="Comfortaa SemiBold"/>
              </a:rPr>
              <a:t> та </a:t>
            </a:r>
            <a:r>
              <a:rPr lang="ru-RU" sz="2700" b="1">
                <a:solidFill>
                  <a:srgbClr val="FFFFFF"/>
                </a:solidFill>
                <a:latin typeface="Comfortaa"/>
                <a:sym typeface="Comfortaa"/>
              </a:rPr>
              <a:t>Ольгою Мірошниковою</a:t>
            </a:r>
            <a:r>
              <a:rPr lang="ru-RU" sz="2700">
                <a:solidFill>
                  <a:srgbClr val="FFFFFF"/>
                </a:solidFill>
                <a:latin typeface="Comfortaa SemiBold"/>
                <a:sym typeface="Comfortaa SemiBold"/>
              </a:rPr>
              <a:t> </a:t>
            </a:r>
            <a:br>
              <a:rPr lang="ru-RU" sz="2700">
                <a:solidFill>
                  <a:srgbClr val="FFFFFF"/>
                </a:solidFill>
                <a:latin typeface="Comfortaa SemiBold"/>
                <a:sym typeface="Comfortaa SemiBold"/>
              </a:rPr>
            </a:br>
            <a:r>
              <a:rPr lang="ru-RU" sz="2700">
                <a:solidFill>
                  <a:srgbClr val="FFFFFF"/>
                </a:solidFill>
                <a:latin typeface="Comfortaa SemiBold"/>
                <a:sym typeface="Comfortaa SemiBold"/>
              </a:rPr>
              <a:t>для проєкту “Наздоженемо: курс про подолання </a:t>
            </a:r>
            <a:br>
              <a:rPr lang="ru-RU" sz="2700">
                <a:solidFill>
                  <a:srgbClr val="FFFFFF"/>
                </a:solidFill>
                <a:latin typeface="Comfortaa SemiBold"/>
                <a:sym typeface="Comfortaa SemiBold"/>
              </a:rPr>
            </a:br>
            <a:r>
              <a:rPr lang="ru-RU" sz="2700">
                <a:solidFill>
                  <a:srgbClr val="FFFFFF"/>
                </a:solidFill>
                <a:latin typeface="Comfortaa SemiBold"/>
                <a:sym typeface="Comfortaa SemiBold"/>
              </a:rPr>
              <a:t>освітніх втрат”.</a:t>
            </a:r>
            <a:endParaRPr lang="en-US" sz="2700">
              <a:solidFill>
                <a:srgbClr val="FFFFFF"/>
              </a:solidFill>
              <a:latin typeface="Comfortaa SemiBold"/>
              <a:sym typeface="Comfortaa SemiBold"/>
            </a:endParaRPr>
          </a:p>
        </p:txBody>
      </p:sp>
      <p:sp>
        <p:nvSpPr>
          <p:cNvPr id="62467" name="Google Shape;351;p25"/>
          <p:cNvSpPr>
            <a:spLocks noChangeArrowheads="1"/>
          </p:cNvSpPr>
          <p:nvPr/>
        </p:nvSpPr>
        <p:spPr bwMode="auto">
          <a:xfrm>
            <a:off x="-2019300" y="-1776413"/>
            <a:ext cx="3573463" cy="3573463"/>
          </a:xfrm>
          <a:prstGeom prst="ellipse">
            <a:avLst/>
          </a:prstGeom>
          <a:solidFill>
            <a:srgbClr val="F5BEBC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62468" name="Google Shape;352;p25" descr="Group 737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838" y="396875"/>
            <a:ext cx="1011555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Google Shape;353;p25" descr="Image"/>
          <p:cNvPicPr preferRelativeResize="0">
            <a:picLocks noChangeAspect="1" noChangeArrowheads="1"/>
          </p:cNvPicPr>
          <p:nvPr/>
        </p:nvPicPr>
        <p:blipFill>
          <a:blip r:embed="rId4"/>
          <a:srcRect r="28429" b="37718"/>
          <a:stretch>
            <a:fillRect/>
          </a:stretch>
        </p:blipFill>
        <p:spPr bwMode="auto">
          <a:xfrm>
            <a:off x="8807450" y="3943350"/>
            <a:ext cx="3398838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Google Shape;354;p25" descr="Image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26813" y="1746250"/>
            <a:ext cx="1795462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Google Shape;355;p25" descr="Image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67700" y="3868738"/>
            <a:ext cx="4913313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2" name="Google Shape;356;p25"/>
          <p:cNvSpPr txBox="1">
            <a:spLocks noChangeArrowheads="1"/>
          </p:cNvSpPr>
          <p:nvPr/>
        </p:nvSpPr>
        <p:spPr bwMode="auto">
          <a:xfrm>
            <a:off x="10185400" y="6042025"/>
            <a:ext cx="17954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FFFF"/>
              </a:buClr>
              <a:buSzPts val="3200"/>
              <a:buFont typeface="Arial" charset="0"/>
              <a:buNone/>
            </a:pPr>
            <a:r>
              <a:rPr lang="ru-RU" sz="2700" b="1">
                <a:solidFill>
                  <a:srgbClr val="FFFFFF"/>
                </a:solidFill>
                <a:latin typeface="Comfortaa"/>
                <a:sym typeface="Comfortaa"/>
              </a:rPr>
              <a:t>2023 рік</a:t>
            </a:r>
            <a:endParaRPr lang="en-US" sz="2700" b="1">
              <a:solidFill>
                <a:srgbClr val="FFFFFF"/>
              </a:solidFill>
              <a:latin typeface="Comfortaa"/>
              <a:sym typeface="Comfortaa"/>
            </a:endParaRPr>
          </a:p>
        </p:txBody>
      </p:sp>
      <p:sp>
        <p:nvSpPr>
          <p:cNvPr id="62473" name="Google Shape;357;p25"/>
          <p:cNvSpPr txBox="1">
            <a:spLocks noChangeArrowheads="1"/>
          </p:cNvSpPr>
          <p:nvPr/>
        </p:nvSpPr>
        <p:spPr bwMode="auto">
          <a:xfrm>
            <a:off x="1360488" y="5014913"/>
            <a:ext cx="7339012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15000"/>
              </a:lnSpc>
              <a:buClr>
                <a:srgbClr val="FFFFFF"/>
              </a:buClr>
              <a:buSzPts val="3200"/>
              <a:buFont typeface="Arial" charset="0"/>
              <a:buNone/>
            </a:pPr>
            <a:r>
              <a:rPr lang="ru-RU" sz="2800" i="1">
                <a:solidFill>
                  <a:srgbClr val="FFFFFF"/>
                </a:solidFill>
              </a:rPr>
              <a:t>Використання презентації можливе </a:t>
            </a:r>
            <a:br>
              <a:rPr lang="ru-RU" sz="2800" i="1">
                <a:solidFill>
                  <a:srgbClr val="FFFFFF"/>
                </a:solidFill>
              </a:rPr>
            </a:br>
            <a:r>
              <a:rPr lang="ru-RU" sz="2800" i="1">
                <a:solidFill>
                  <a:srgbClr val="FFFFFF"/>
                </a:solidFill>
              </a:rPr>
              <a:t>лише зі збереженням авторських прав </a:t>
            </a:r>
            <a:br>
              <a:rPr lang="ru-RU" sz="2800" i="1">
                <a:solidFill>
                  <a:srgbClr val="FFFFFF"/>
                </a:solidFill>
              </a:rPr>
            </a:br>
            <a:r>
              <a:rPr lang="ru-RU" sz="2800" i="1">
                <a:solidFill>
                  <a:srgbClr val="FFFFFF"/>
                </a:solidFill>
              </a:rPr>
              <a:t>і посиланням на оригінал.</a:t>
            </a:r>
            <a:endParaRPr lang="en-US" sz="2800" i="1">
              <a:solidFill>
                <a:srgbClr val="FFFFFF"/>
              </a:solidFill>
            </a:endParaRPr>
          </a:p>
        </p:txBody>
      </p:sp>
      <p:pic>
        <p:nvPicPr>
          <p:cNvPr id="62474" name="Google Shape;358;p25" descr="Image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5900" y="5103813"/>
            <a:ext cx="1260475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Google Shape;363;g2910b16d2f9_1_3"/>
          <p:cNvSpPr>
            <a:spLocks noChangeArrowheads="1"/>
          </p:cNvSpPr>
          <p:nvPr/>
        </p:nvSpPr>
        <p:spPr bwMode="auto">
          <a:xfrm>
            <a:off x="-414338" y="-806450"/>
            <a:ext cx="3573463" cy="3573463"/>
          </a:xfrm>
          <a:prstGeom prst="ellipse">
            <a:avLst/>
          </a:prstGeom>
          <a:solidFill>
            <a:srgbClr val="F5BEBC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64515" name="Google Shape;364;g2910b16d2f9_1_3"/>
          <p:cNvSpPr txBox="1">
            <a:spLocks noChangeArrowheads="1"/>
          </p:cNvSpPr>
          <p:nvPr/>
        </p:nvSpPr>
        <p:spPr bwMode="auto">
          <a:xfrm>
            <a:off x="3241675" y="1755775"/>
            <a:ext cx="6465888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FFFF"/>
              </a:buClr>
              <a:buSzPts val="3200"/>
              <a:buFont typeface="Arial" charset="0"/>
              <a:buNone/>
            </a:pPr>
            <a:r>
              <a:rPr lang="ru-RU" sz="4500" b="1">
                <a:solidFill>
                  <a:srgbClr val="FFFFFF"/>
                </a:solidFill>
              </a:rPr>
              <a:t>ДЯКУЄМО ЗА УВАГУ!</a:t>
            </a:r>
            <a:endParaRPr lang="en-US" sz="4500"/>
          </a:p>
        </p:txBody>
      </p:sp>
      <p:pic>
        <p:nvPicPr>
          <p:cNvPr id="64516" name="Google Shape;365;g2910b16d2f9_1_3" descr="Group 737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8225" y="396875"/>
            <a:ext cx="1011555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Google Shape;366;g2910b16d2f9_1_3" descr="Image"/>
          <p:cNvPicPr preferRelativeResize="0">
            <a:picLocks noChangeAspect="1" noChangeArrowheads="1"/>
          </p:cNvPicPr>
          <p:nvPr/>
        </p:nvPicPr>
        <p:blipFill>
          <a:blip r:embed="rId4"/>
          <a:srcRect r="28429" b="37717"/>
          <a:stretch>
            <a:fillRect/>
          </a:stretch>
        </p:blipFill>
        <p:spPr bwMode="auto">
          <a:xfrm>
            <a:off x="8807450" y="3943350"/>
            <a:ext cx="3398838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Google Shape;367;g2910b16d2f9_1_3" descr="Image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7238" y="6016625"/>
            <a:ext cx="1795462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Google Shape;368;g2910b16d2f9_1_3" descr="Image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6863" y="3087688"/>
            <a:ext cx="4913312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0" name="Google Shape;369;g2910b16d2f9_1_3"/>
          <p:cNvSpPr txBox="1">
            <a:spLocks noChangeArrowheads="1"/>
          </p:cNvSpPr>
          <p:nvPr/>
        </p:nvSpPr>
        <p:spPr bwMode="auto">
          <a:xfrm>
            <a:off x="458788" y="6016625"/>
            <a:ext cx="67691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15000"/>
              </a:lnSpc>
              <a:buClr>
                <a:srgbClr val="FFFFFF"/>
              </a:buClr>
              <a:buSzPts val="3200"/>
              <a:buFont typeface="Arial" charset="0"/>
              <a:buNone/>
            </a:pPr>
            <a:r>
              <a:rPr lang="ru-RU" sz="3200" b="1">
                <a:solidFill>
                  <a:srgbClr val="FFFFFF"/>
                </a:solidFill>
              </a:rPr>
              <a:t>osvitoria.org</a:t>
            </a:r>
            <a:endParaRPr lang="en-US" sz="3200" b="1">
              <a:solidFill>
                <a:srgbClr val="FFFFFF"/>
              </a:solidFill>
            </a:endParaRPr>
          </a:p>
        </p:txBody>
      </p:sp>
      <p:pic>
        <p:nvPicPr>
          <p:cNvPr id="64521" name="Google Shape;370;g2910b16d2f9_1_3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8788" y="3671888"/>
            <a:ext cx="2243137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A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62;p3"/>
          <p:cNvSpPr>
            <a:spLocks noChangeArrowheads="1"/>
          </p:cNvSpPr>
          <p:nvPr/>
        </p:nvSpPr>
        <p:spPr bwMode="auto">
          <a:xfrm>
            <a:off x="7485063" y="3903663"/>
            <a:ext cx="6370637" cy="6370637"/>
          </a:xfrm>
          <a:prstGeom prst="ellipse">
            <a:avLst/>
          </a:prstGeom>
          <a:solidFill>
            <a:srgbClr val="F5BEBC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16387" name="Google Shape;64;p3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" y="57150"/>
            <a:ext cx="145891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Google Shape;65;p3"/>
          <p:cNvSpPr txBox="1">
            <a:spLocks noChangeArrowheads="1"/>
          </p:cNvSpPr>
          <p:nvPr/>
        </p:nvSpPr>
        <p:spPr bwMode="auto">
          <a:xfrm>
            <a:off x="574675" y="3619500"/>
            <a:ext cx="8505825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15000"/>
              </a:lnSpc>
              <a:buClr>
                <a:srgbClr val="000000"/>
              </a:buClr>
              <a:buSzPts val="2800"/>
              <a:buFont typeface="Arial Black" pitchFamily="34" charset="0"/>
              <a:buNone/>
            </a:pPr>
            <a:endParaRPr lang="en-US" sz="1600"/>
          </a:p>
        </p:txBody>
      </p:sp>
      <p:sp>
        <p:nvSpPr>
          <p:cNvPr id="16389" name="Google Shape;66;p3"/>
          <p:cNvSpPr>
            <a:spLocks noChangeArrowheads="1"/>
          </p:cNvSpPr>
          <p:nvPr/>
        </p:nvSpPr>
        <p:spPr bwMode="auto">
          <a:xfrm>
            <a:off x="11698288" y="657225"/>
            <a:ext cx="1092200" cy="10922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6390" name="Google Shape;68;p3"/>
          <p:cNvSpPr>
            <a:spLocks noChangeArrowheads="1"/>
          </p:cNvSpPr>
          <p:nvPr/>
        </p:nvSpPr>
        <p:spPr bwMode="auto">
          <a:xfrm>
            <a:off x="334963" y="1052513"/>
            <a:ext cx="9175750" cy="4032250"/>
          </a:xfrm>
          <a:prstGeom prst="roundRect">
            <a:avLst>
              <a:gd name="adj" fmla="val 14005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 algn="ctr">
              <a:buClr>
                <a:srgbClr val="000000"/>
              </a:buClr>
              <a:buSzPts val="1800"/>
              <a:buFont typeface="Calibri" pitchFamily="34" charset="0"/>
              <a:buNone/>
            </a:pPr>
            <a:r>
              <a:rPr lang="ru-RU" sz="1800"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69" name="Google Shape;69;p3"/>
          <p:cNvPicPr preferRelativeResize="0"/>
          <p:nvPr/>
        </p:nvPicPr>
        <p:blipFill rotWithShape="1">
          <a:blip r:embed="rId4"/>
          <a:srcRect l="17528" t="15700" r="13161" b="32192"/>
          <a:stretch/>
        </p:blipFill>
        <p:spPr>
          <a:xfrm>
            <a:off x="9048750" y="1341438"/>
            <a:ext cx="2119313" cy="2395537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sp>
        <p:nvSpPr>
          <p:cNvPr id="16392" name="Google Shape;70;p3"/>
          <p:cNvSpPr txBox="1">
            <a:spLocks noChangeArrowheads="1"/>
          </p:cNvSpPr>
          <p:nvPr/>
        </p:nvSpPr>
        <p:spPr bwMode="auto">
          <a:xfrm>
            <a:off x="574675" y="1233488"/>
            <a:ext cx="8042275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30000"/>
              </a:lnSpc>
              <a:buClr>
                <a:srgbClr val="000000"/>
              </a:buClr>
              <a:buSzPts val="2800"/>
              <a:buFont typeface="Arial Black" pitchFamily="34" charset="0"/>
              <a:buNone/>
            </a:pPr>
            <a:r>
              <a:rPr lang="ru-RU" sz="3300" b="1">
                <a:latin typeface="Oswald"/>
                <a:sym typeface="Oswald"/>
              </a:rPr>
              <a:t>Остапенко Ганна</a:t>
            </a:r>
            <a:endParaRPr lang="en-US" sz="3300" b="1">
              <a:solidFill>
                <a:srgbClr val="00A212"/>
              </a:solidFill>
              <a:latin typeface="Oswald"/>
              <a:sym typeface="Oswald"/>
            </a:endParaRPr>
          </a:p>
          <a:p>
            <a:pPr>
              <a:lnSpc>
                <a:spcPct val="130000"/>
              </a:lnSpc>
              <a:spcBef>
                <a:spcPts val="500"/>
              </a:spcBef>
              <a:buClr>
                <a:srgbClr val="000000"/>
              </a:buClr>
              <a:buSzPts val="1600"/>
              <a:buFont typeface="Arial" charset="0"/>
              <a:buNone/>
            </a:pPr>
            <a:r>
              <a:rPr lang="ru-RU" sz="1600"/>
              <a:t>Співавторка лінійки посібників та підручників “Я досліджую світ”, "Українська мова та читання" для 1-4 класів видавництва "Світич". </a:t>
            </a:r>
          </a:p>
          <a:p>
            <a:pPr>
              <a:lnSpc>
                <a:spcPct val="130000"/>
              </a:lnSpc>
              <a:spcBef>
                <a:spcPts val="500"/>
              </a:spcBef>
              <a:buClr>
                <a:srgbClr val="000000"/>
              </a:buClr>
              <a:buSzPts val="1600"/>
              <a:buFont typeface="Arial" charset="0"/>
              <a:buNone/>
            </a:pPr>
            <a:r>
              <a:rPr lang="ru-RU" sz="1600"/>
              <a:t>Співавторка та тренерка «Наздоженеко: курс про подолання освітніх втрат»</a:t>
            </a:r>
          </a:p>
          <a:p>
            <a:pPr>
              <a:lnSpc>
                <a:spcPct val="130000"/>
              </a:lnSpc>
              <a:spcBef>
                <a:spcPts val="500"/>
              </a:spcBef>
              <a:buClr>
                <a:srgbClr val="000000"/>
              </a:buClr>
              <a:buSzPts val="1600"/>
              <a:buFont typeface="Arial" charset="0"/>
              <a:buNone/>
            </a:pPr>
            <a:r>
              <a:rPr lang="ru-RU" sz="1600"/>
              <a:t>Методистка проєкту "Вивчаю — не чекаю".  </a:t>
            </a:r>
          </a:p>
          <a:p>
            <a:pPr>
              <a:lnSpc>
                <a:spcPct val="130000"/>
              </a:lnSpc>
              <a:spcBef>
                <a:spcPts val="500"/>
              </a:spcBef>
              <a:buClr>
                <a:srgbClr val="000000"/>
              </a:buClr>
              <a:buSzPts val="1600"/>
              <a:buFont typeface="Arial" charset="0"/>
              <a:buNone/>
            </a:pPr>
            <a:r>
              <a:rPr lang="ru-RU" sz="1600"/>
              <a:t>Педагог із 24-річним досвідом роботи. </a:t>
            </a:r>
          </a:p>
          <a:p>
            <a:pPr>
              <a:lnSpc>
                <a:spcPct val="130000"/>
              </a:lnSpc>
              <a:spcBef>
                <a:spcPts val="500"/>
              </a:spcBef>
              <a:buClr>
                <a:srgbClr val="000000"/>
              </a:buClr>
              <a:buSzPts val="1600"/>
              <a:buFont typeface="Arial" charset="0"/>
              <a:buNone/>
            </a:pPr>
            <a:r>
              <a:rPr lang="ru-RU" sz="1600"/>
              <a:t>Головна редакторка журналу “Джміль”.</a:t>
            </a:r>
            <a:endParaRPr lang="en-US"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3"/>
          <p:cNvSpPr txBox="1">
            <a:spLocks noGrp="1"/>
          </p:cNvSpPr>
          <p:nvPr>
            <p:ph type="body" idx="1"/>
          </p:nvPr>
        </p:nvSpPr>
        <p:spPr>
          <a:xfrm>
            <a:off x="838200" y="476250"/>
            <a:ext cx="3457575" cy="57007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2000" b="1" smtClean="0">
                <a:latin typeface="Arial" charset="0"/>
                <a:cs typeface="Arial" charset="0"/>
              </a:rPr>
              <a:t>Вихвалянка</a:t>
            </a:r>
          </a:p>
          <a:p>
            <a:pPr>
              <a:buFont typeface="Arial" charset="0"/>
              <a:buNone/>
            </a:pPr>
            <a:r>
              <a:rPr lang="uk-UA" sz="2000" i="1" smtClean="0">
                <a:latin typeface="Arial" charset="0"/>
                <a:cs typeface="Arial" charset="0"/>
              </a:rPr>
              <a:t>Зі збірки Наталі Трохим</a:t>
            </a:r>
          </a:p>
          <a:p>
            <a:pPr>
              <a:buFont typeface="Arial" charset="0"/>
              <a:buNone/>
            </a:pPr>
            <a:endParaRPr lang="uk-UA" sz="2000" i="1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uk-UA" sz="2000" smtClean="0">
                <a:latin typeface="Arial" charset="0"/>
                <a:cs typeface="Arial" charset="0"/>
              </a:rPr>
              <a:t>     </a:t>
            </a:r>
            <a:r>
              <a:rPr lang="en-US" sz="2000" smtClean="0">
                <a:latin typeface="Arial" charset="0"/>
                <a:cs typeface="Arial" charset="0"/>
              </a:rPr>
              <a:t>У нашому місті</a:t>
            </a:r>
            <a:br>
              <a:rPr lang="en-US" sz="2000" smtClean="0">
                <a:latin typeface="Arial" charset="0"/>
                <a:cs typeface="Arial" charset="0"/>
              </a:rPr>
            </a:br>
            <a:r>
              <a:rPr lang="en-US" sz="2000" smtClean="0">
                <a:latin typeface="Arial" charset="0"/>
                <a:cs typeface="Arial" charset="0"/>
              </a:rPr>
              <a:t>Всі стріхи – ребристі,</a:t>
            </a:r>
            <a:br>
              <a:rPr lang="en-US" sz="2000" smtClean="0">
                <a:latin typeface="Arial" charset="0"/>
                <a:cs typeface="Arial" charset="0"/>
              </a:rPr>
            </a:br>
            <a:r>
              <a:rPr lang="en-US" sz="2000" smtClean="0">
                <a:latin typeface="Arial" charset="0"/>
                <a:cs typeface="Arial" charset="0"/>
              </a:rPr>
              <a:t>Всі замки – шпилясті,</a:t>
            </a:r>
            <a:br>
              <a:rPr lang="en-US" sz="2000" smtClean="0">
                <a:latin typeface="Arial" charset="0"/>
                <a:cs typeface="Arial" charset="0"/>
              </a:rPr>
            </a:br>
            <a:r>
              <a:rPr lang="en-US" sz="2000" smtClean="0">
                <a:latin typeface="Arial" charset="0"/>
                <a:cs typeface="Arial" charset="0"/>
              </a:rPr>
              <a:t>Будинки – кутасті,</a:t>
            </a:r>
            <a:br>
              <a:rPr lang="en-US" sz="2000" smtClean="0">
                <a:latin typeface="Arial" charset="0"/>
                <a:cs typeface="Arial" charset="0"/>
              </a:rPr>
            </a:br>
            <a:r>
              <a:rPr lang="en-US" sz="2000" smtClean="0">
                <a:latin typeface="Arial" charset="0"/>
                <a:cs typeface="Arial" charset="0"/>
              </a:rPr>
              <a:t>Тітки – вихилясті,</a:t>
            </a:r>
            <a:br>
              <a:rPr lang="en-US" sz="2000" smtClean="0">
                <a:latin typeface="Arial" charset="0"/>
                <a:cs typeface="Arial" charset="0"/>
              </a:rPr>
            </a:br>
            <a:r>
              <a:rPr lang="en-US" sz="2000" smtClean="0">
                <a:latin typeface="Arial" charset="0"/>
                <a:cs typeface="Arial" charset="0"/>
              </a:rPr>
              <a:t>Дядьки – вихвалясті,</a:t>
            </a:r>
            <a:br>
              <a:rPr lang="en-US" sz="2000" smtClean="0">
                <a:latin typeface="Arial" charset="0"/>
                <a:cs typeface="Arial" charset="0"/>
              </a:rPr>
            </a:br>
            <a:r>
              <a:rPr lang="en-US" sz="2000" smtClean="0">
                <a:latin typeface="Arial" charset="0"/>
                <a:cs typeface="Arial" charset="0"/>
              </a:rPr>
              <a:t>Садочки – квітчасті,</a:t>
            </a:r>
            <a:br>
              <a:rPr lang="en-US" sz="2000" smtClean="0">
                <a:latin typeface="Arial" charset="0"/>
                <a:cs typeface="Arial" charset="0"/>
              </a:rPr>
            </a:br>
            <a:r>
              <a:rPr lang="en-US" sz="2000" smtClean="0">
                <a:latin typeface="Arial" charset="0"/>
                <a:cs typeface="Arial" charset="0"/>
              </a:rPr>
              <a:t>Віконця – гратчасті.</a:t>
            </a:r>
            <a:br>
              <a:rPr lang="en-US" sz="2000" smtClean="0">
                <a:latin typeface="Arial" charset="0"/>
                <a:cs typeface="Arial" charset="0"/>
              </a:rPr>
            </a:br>
            <a:r>
              <a:rPr lang="en-US" sz="2000" smtClean="0">
                <a:latin typeface="Arial" charset="0"/>
                <a:cs typeface="Arial" charset="0"/>
              </a:rPr>
              <a:t>А щоб не боятись</a:t>
            </a:r>
            <a:br>
              <a:rPr lang="en-US" sz="2000" smtClean="0">
                <a:latin typeface="Arial" charset="0"/>
                <a:cs typeface="Arial" charset="0"/>
              </a:rPr>
            </a:br>
            <a:r>
              <a:rPr lang="en-US" sz="2000" smtClean="0">
                <a:latin typeface="Arial" charset="0"/>
                <a:cs typeface="Arial" charset="0"/>
              </a:rPr>
              <a:t>Містянам напасті –</a:t>
            </a:r>
            <a:br>
              <a:rPr lang="en-US" sz="2000" smtClean="0">
                <a:latin typeface="Arial" charset="0"/>
                <a:cs typeface="Arial" charset="0"/>
              </a:rPr>
            </a:br>
            <a:r>
              <a:rPr lang="en-US" sz="2000" smtClean="0">
                <a:latin typeface="Arial" charset="0"/>
                <a:cs typeface="Arial" charset="0"/>
              </a:rPr>
              <a:t>У міста на варті</a:t>
            </a:r>
            <a:br>
              <a:rPr lang="en-US" sz="2000" smtClean="0">
                <a:latin typeface="Arial" charset="0"/>
                <a:cs typeface="Arial" charset="0"/>
              </a:rPr>
            </a:br>
            <a:r>
              <a:rPr lang="en-US" sz="2000" smtClean="0">
                <a:latin typeface="Arial" charset="0"/>
                <a:cs typeface="Arial" charset="0"/>
              </a:rPr>
              <a:t>Вор-р-рони – горласті!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8300" y="692150"/>
            <a:ext cx="6126163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75;p4"/>
          <p:cNvSpPr>
            <a:spLocks noChangeArrowheads="1"/>
          </p:cNvSpPr>
          <p:nvPr/>
        </p:nvSpPr>
        <p:spPr bwMode="auto">
          <a:xfrm>
            <a:off x="676275" y="5240338"/>
            <a:ext cx="6370638" cy="6370637"/>
          </a:xfrm>
          <a:prstGeom prst="ellipse">
            <a:avLst/>
          </a:prstGeom>
          <a:solidFill>
            <a:srgbClr val="F5BEBC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19459" name="Google Shape;76;p4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6500" y="4686300"/>
            <a:ext cx="1635125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Google Shape;77;p4" descr="Image"/>
          <p:cNvPicPr preferRelativeResize="0">
            <a:picLocks noChangeAspect="1" noChangeArrowheads="1"/>
          </p:cNvPicPr>
          <p:nvPr/>
        </p:nvPicPr>
        <p:blipFill>
          <a:blip r:embed="rId4"/>
          <a:srcRect t="44925" r="34529"/>
          <a:stretch>
            <a:fillRect/>
          </a:stretch>
        </p:blipFill>
        <p:spPr bwMode="auto">
          <a:xfrm>
            <a:off x="9399588" y="-20638"/>
            <a:ext cx="2801937" cy="23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Google Shape;78;p4"/>
          <p:cNvSpPr txBox="1">
            <a:spLocks noChangeArrowheads="1"/>
          </p:cNvSpPr>
          <p:nvPr/>
        </p:nvSpPr>
        <p:spPr bwMode="auto">
          <a:xfrm>
            <a:off x="2957513" y="1223963"/>
            <a:ext cx="7185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r>
              <a:rPr lang="ru-RU" sz="1800"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endParaRPr lang="en-US"/>
          </a:p>
        </p:txBody>
      </p:sp>
      <p:sp>
        <p:nvSpPr>
          <p:cNvPr id="19462" name="Google Shape;79;p4"/>
          <p:cNvSpPr txBox="1">
            <a:spLocks noChangeArrowheads="1"/>
          </p:cNvSpPr>
          <p:nvPr/>
        </p:nvSpPr>
        <p:spPr bwMode="auto">
          <a:xfrm>
            <a:off x="676275" y="1125538"/>
            <a:ext cx="8070850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3200"/>
              <a:buFont typeface="Times New Roman" pitchFamily="18" charset="0"/>
              <a:buNone/>
            </a:pPr>
            <a:r>
              <a:rPr lang="ru-RU" sz="3200" b="1">
                <a:solidFill>
                  <a:srgbClr val="FFFFCC"/>
                </a:solidFill>
              </a:rPr>
              <a:t> Наскрізні вміння, які розвиваються</a:t>
            </a:r>
            <a:endParaRPr lang="en-US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уміння висловлювати власну думку усно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критичне та системне мислення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ініціативність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здатність логічно обґрунтовувати позицію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керування емоціями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оцінювання ризиків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приймання рішень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розв’язання проблем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співпраця з іншими</a:t>
            </a:r>
            <a:endParaRPr lang="en-US" sz="2000">
              <a:solidFill>
                <a:srgbClr val="FFFFCC"/>
              </a:solidFill>
            </a:endParaRPr>
          </a:p>
        </p:txBody>
      </p:sp>
      <p:sp>
        <p:nvSpPr>
          <p:cNvPr id="19463" name="Google Shape;80;p4"/>
          <p:cNvSpPr txBox="1">
            <a:spLocks noChangeArrowheads="1"/>
          </p:cNvSpPr>
          <p:nvPr/>
        </p:nvSpPr>
        <p:spPr bwMode="auto">
          <a:xfrm>
            <a:off x="6926263" y="3302000"/>
            <a:ext cx="4652962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3200"/>
              <a:buFont typeface="Times New Roman" pitchFamily="18" charset="0"/>
              <a:buNone/>
            </a:pPr>
            <a:r>
              <a:rPr lang="ru-RU" sz="3200" b="1">
                <a:solidFill>
                  <a:srgbClr val="F2F9FF"/>
                </a:solidFill>
              </a:rPr>
              <a:t>Наскрізні вміння, </a:t>
            </a:r>
            <a:br>
              <a:rPr lang="ru-RU" sz="3200" b="1">
                <a:solidFill>
                  <a:srgbClr val="F2F9FF"/>
                </a:solidFill>
              </a:rPr>
            </a:br>
            <a:r>
              <a:rPr lang="ru-RU" sz="3200" b="1">
                <a:solidFill>
                  <a:srgbClr val="F2F9FF"/>
                </a:solidFill>
              </a:rPr>
              <a:t>які лишилися </a:t>
            </a:r>
            <a:br>
              <a:rPr lang="ru-RU" sz="3200" b="1">
                <a:solidFill>
                  <a:srgbClr val="F2F9FF"/>
                </a:solidFill>
              </a:rPr>
            </a:br>
            <a:r>
              <a:rPr lang="ru-RU" sz="3200" b="1">
                <a:solidFill>
                  <a:srgbClr val="F2F9FF"/>
                </a:solidFill>
              </a:rPr>
              <a:t>поза увагою</a:t>
            </a:r>
            <a:endParaRPr lang="en-US" sz="3200" b="1">
              <a:solidFill>
                <a:srgbClr val="F2F9FF"/>
              </a:solidFill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buClr>
                <a:srgbClr val="F2F9FF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2F9FF"/>
                </a:solidFill>
              </a:rPr>
              <a:t>читання з розумінням</a:t>
            </a:r>
            <a:endParaRPr lang="en-US" sz="2000">
              <a:solidFill>
                <a:srgbClr val="F2F9FF"/>
              </a:solidFill>
            </a:endParaRPr>
          </a:p>
          <a:p>
            <a:pPr>
              <a:lnSpc>
                <a:spcPct val="115000"/>
              </a:lnSpc>
              <a:buClr>
                <a:srgbClr val="F2F9FF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2F9FF"/>
                </a:solidFill>
              </a:rPr>
              <a:t>творчість</a:t>
            </a:r>
            <a:endParaRPr lang="en-US" sz="2000">
              <a:solidFill>
                <a:srgbClr val="F2F9FF"/>
              </a:solidFill>
            </a:endParaRPr>
          </a:p>
          <a:p>
            <a:pPr>
              <a:lnSpc>
                <a:spcPct val="115000"/>
              </a:lnSpc>
              <a:buClr>
                <a:srgbClr val="F2F9FF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2F9FF"/>
                </a:solidFill>
              </a:rPr>
              <a:t>уміння висловити думку письмово</a:t>
            </a:r>
            <a:endParaRPr lang="en-US" sz="2000">
              <a:solidFill>
                <a:srgbClr val="F2F9FF"/>
              </a:solidFill>
            </a:endParaRPr>
          </a:p>
        </p:txBody>
      </p:sp>
      <p:sp>
        <p:nvSpPr>
          <p:cNvPr id="19464" name="Google Shape;81;p4"/>
          <p:cNvSpPr txBox="1">
            <a:spLocks noChangeArrowheads="1"/>
          </p:cNvSpPr>
          <p:nvPr/>
        </p:nvSpPr>
        <p:spPr bwMode="auto">
          <a:xfrm>
            <a:off x="381000" y="222250"/>
            <a:ext cx="741362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FFFF"/>
              </a:buClr>
              <a:buSzPts val="4300"/>
              <a:buFont typeface="Arial" charset="0"/>
              <a:buNone/>
            </a:pPr>
            <a:r>
              <a:rPr lang="ru-RU" sz="4300" b="1">
                <a:solidFill>
                  <a:srgbClr val="FFFFFF"/>
                </a:solidFill>
              </a:rPr>
              <a:t>РОБОТА У ПАРІ ЧИ ГРУПІ</a:t>
            </a:r>
            <a:endParaRPr lang="en-US" sz="43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oogle Shape;86;p5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6350" y="1350963"/>
            <a:ext cx="1636713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Google Shape;87;p5" descr="Image"/>
          <p:cNvPicPr preferRelativeResize="0">
            <a:picLocks noChangeAspect="1" noChangeArrowheads="1"/>
          </p:cNvPicPr>
          <p:nvPr/>
        </p:nvPicPr>
        <p:blipFill>
          <a:blip r:embed="rId4"/>
          <a:srcRect t="44925" r="34529"/>
          <a:stretch>
            <a:fillRect/>
          </a:stretch>
        </p:blipFill>
        <p:spPr bwMode="auto">
          <a:xfrm>
            <a:off x="9399588" y="-20638"/>
            <a:ext cx="2801937" cy="23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Google Shape;88;p5"/>
          <p:cNvSpPr txBox="1">
            <a:spLocks noChangeArrowheads="1"/>
          </p:cNvSpPr>
          <p:nvPr/>
        </p:nvSpPr>
        <p:spPr bwMode="auto">
          <a:xfrm>
            <a:off x="2957513" y="1223963"/>
            <a:ext cx="7185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r>
              <a:rPr lang="ru-RU" sz="1800"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endParaRPr lang="en-US"/>
          </a:p>
        </p:txBody>
      </p:sp>
      <p:pic>
        <p:nvPicPr>
          <p:cNvPr id="21509" name="Google Shape;89;p5"/>
          <p:cNvPicPr preferRelativeResize="0">
            <a:picLocks noChangeAspect="1" noChangeArrowheads="1"/>
          </p:cNvPicPr>
          <p:nvPr/>
        </p:nvPicPr>
        <p:blipFill>
          <a:blip r:embed="rId5"/>
          <a:srcRect r="5249" b="2104"/>
          <a:stretch>
            <a:fillRect/>
          </a:stretch>
        </p:blipFill>
        <p:spPr bwMode="auto">
          <a:xfrm>
            <a:off x="511175" y="1157288"/>
            <a:ext cx="29051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Google Shape;90;p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4788" y="987425"/>
            <a:ext cx="52324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Google Shape;91;p5"/>
          <p:cNvSpPr txBox="1">
            <a:spLocks noChangeArrowheads="1"/>
          </p:cNvSpPr>
          <p:nvPr/>
        </p:nvSpPr>
        <p:spPr bwMode="auto">
          <a:xfrm>
            <a:off x="3736975" y="5707063"/>
            <a:ext cx="81549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r">
              <a:buClr>
                <a:srgbClr val="000000"/>
              </a:buClr>
              <a:buSzPts val="1800"/>
              <a:buFont typeface="Times New Roman" pitchFamily="18" charset="0"/>
              <a:buNone/>
            </a:pPr>
            <a:r>
              <a:rPr lang="ru-RU" sz="1800" i="1">
                <a:solidFill>
                  <a:srgbClr val="FFFFFF"/>
                </a:solidFill>
              </a:rPr>
              <a:t>Фрагмент зошита для діагностувальних робіт “Українська мова </a:t>
            </a:r>
            <a:br>
              <a:rPr lang="ru-RU" sz="1800" i="1">
                <a:solidFill>
                  <a:srgbClr val="FFFFFF"/>
                </a:solidFill>
              </a:rPr>
            </a:br>
            <a:r>
              <a:rPr lang="ru-RU" sz="1800" i="1">
                <a:solidFill>
                  <a:srgbClr val="FFFFFF"/>
                </a:solidFill>
              </a:rPr>
              <a:t>та читання”, 4 кл. (авт. Г. Остапенко, О. Коваленко) — Київ, </a:t>
            </a:r>
            <a:br>
              <a:rPr lang="ru-RU" sz="1800" i="1">
                <a:solidFill>
                  <a:srgbClr val="FFFFFF"/>
                </a:solidFill>
              </a:rPr>
            </a:br>
            <a:r>
              <a:rPr lang="ru-RU" sz="1800" i="1">
                <a:solidFill>
                  <a:srgbClr val="FFFFFF"/>
                </a:solidFill>
              </a:rPr>
              <a:t>Видавництво “Світич”, 2021 р.</a:t>
            </a:r>
            <a:endParaRPr lang="en-US" sz="1800" i="1">
              <a:solidFill>
                <a:srgbClr val="FFFFFF"/>
              </a:solidFill>
            </a:endParaRPr>
          </a:p>
        </p:txBody>
      </p:sp>
      <p:sp>
        <p:nvSpPr>
          <p:cNvPr id="21512" name="Google Shape;92;p5"/>
          <p:cNvSpPr txBox="1">
            <a:spLocks noChangeArrowheads="1"/>
          </p:cNvSpPr>
          <p:nvPr/>
        </p:nvSpPr>
        <p:spPr bwMode="auto">
          <a:xfrm>
            <a:off x="381000" y="222250"/>
            <a:ext cx="741362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FFFF"/>
              </a:buClr>
              <a:buSzPts val="4300"/>
              <a:buFont typeface="Arial" charset="0"/>
              <a:buNone/>
            </a:pPr>
            <a:r>
              <a:rPr lang="ru-RU" sz="4300" b="1">
                <a:solidFill>
                  <a:srgbClr val="FFFFFF"/>
                </a:solidFill>
              </a:rPr>
              <a:t>РОБОТА У ПАРІ ЧИ ГРУПІ</a:t>
            </a:r>
            <a:endParaRPr lang="en-US" sz="43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97;p6"/>
          <p:cNvSpPr>
            <a:spLocks noChangeArrowheads="1"/>
          </p:cNvSpPr>
          <p:nvPr/>
        </p:nvSpPr>
        <p:spPr bwMode="auto">
          <a:xfrm>
            <a:off x="-2613025" y="5299075"/>
            <a:ext cx="6370638" cy="6370638"/>
          </a:xfrm>
          <a:prstGeom prst="ellipse">
            <a:avLst/>
          </a:prstGeom>
          <a:solidFill>
            <a:srgbClr val="F5BEBC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23555" name="Google Shape;98;p6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9050" y="4751388"/>
            <a:ext cx="1635125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Google Shape;99;p6" descr="Image"/>
          <p:cNvPicPr preferRelativeResize="0">
            <a:picLocks noChangeAspect="1" noChangeArrowheads="1"/>
          </p:cNvPicPr>
          <p:nvPr/>
        </p:nvPicPr>
        <p:blipFill>
          <a:blip r:embed="rId4"/>
          <a:srcRect t="44925" r="34529"/>
          <a:stretch>
            <a:fillRect/>
          </a:stretch>
        </p:blipFill>
        <p:spPr bwMode="auto">
          <a:xfrm>
            <a:off x="9399588" y="-20638"/>
            <a:ext cx="2801937" cy="23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Google Shape;100;p6"/>
          <p:cNvSpPr txBox="1">
            <a:spLocks noChangeArrowheads="1"/>
          </p:cNvSpPr>
          <p:nvPr/>
        </p:nvSpPr>
        <p:spPr bwMode="auto">
          <a:xfrm>
            <a:off x="2957513" y="1223963"/>
            <a:ext cx="7185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r>
              <a:rPr lang="ru-RU" sz="1800"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endParaRPr lang="en-US"/>
          </a:p>
        </p:txBody>
      </p:sp>
      <p:sp>
        <p:nvSpPr>
          <p:cNvPr id="23558" name="Google Shape;101;p6"/>
          <p:cNvSpPr txBox="1">
            <a:spLocks noChangeArrowheads="1"/>
          </p:cNvSpPr>
          <p:nvPr/>
        </p:nvSpPr>
        <p:spPr bwMode="auto">
          <a:xfrm>
            <a:off x="676275" y="1125538"/>
            <a:ext cx="8070850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3200"/>
              <a:buFont typeface="Times New Roman" pitchFamily="18" charset="0"/>
              <a:buNone/>
            </a:pPr>
            <a:r>
              <a:rPr lang="ru-RU" sz="3200" b="1">
                <a:solidFill>
                  <a:srgbClr val="FFFFCC"/>
                </a:solidFill>
              </a:rPr>
              <a:t> Наскрізні вміння, які розвиваються</a:t>
            </a:r>
            <a:endParaRPr lang="en-US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уміння висловлювати власну думку усно і письмово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критичне та системне мислення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творчість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ініціативність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здатність логічно обґрунтовувати позицію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керування емоціями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оцінювання ризиків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приймання рішень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розв’язання проблем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співпраця з іншими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endParaRPr lang="en-US" sz="2000">
              <a:solidFill>
                <a:srgbClr val="FFFFCC"/>
              </a:solidFill>
            </a:endParaRPr>
          </a:p>
        </p:txBody>
      </p:sp>
      <p:sp>
        <p:nvSpPr>
          <p:cNvPr id="23559" name="Google Shape;102;p6"/>
          <p:cNvSpPr txBox="1">
            <a:spLocks noChangeArrowheads="1"/>
          </p:cNvSpPr>
          <p:nvPr/>
        </p:nvSpPr>
        <p:spPr bwMode="auto">
          <a:xfrm>
            <a:off x="7216775" y="3024188"/>
            <a:ext cx="4652963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3200"/>
              <a:buFont typeface="Times New Roman" pitchFamily="18" charset="0"/>
              <a:buNone/>
            </a:pPr>
            <a:r>
              <a:rPr lang="ru-RU" sz="3200" b="1">
                <a:solidFill>
                  <a:srgbClr val="FFE599"/>
                </a:solidFill>
              </a:rPr>
              <a:t>Приклади проектів:</a:t>
            </a:r>
            <a:endParaRPr lang="en-US" sz="3200" b="1">
              <a:solidFill>
                <a:srgbClr val="FFE599"/>
              </a:solidFill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buClr>
                <a:srgbClr val="FFE599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E599"/>
                </a:solidFill>
              </a:rPr>
              <a:t>створення коміксу, плакату, книжки, поробки тощо </a:t>
            </a:r>
            <a:br>
              <a:rPr lang="ru-RU" sz="2000">
                <a:solidFill>
                  <a:srgbClr val="FFE599"/>
                </a:solidFill>
              </a:rPr>
            </a:br>
            <a:r>
              <a:rPr lang="ru-RU" sz="2000">
                <a:solidFill>
                  <a:srgbClr val="FFE599"/>
                </a:solidFill>
              </a:rPr>
              <a:t>та презентація продукту</a:t>
            </a:r>
            <a:endParaRPr lang="en-US" sz="2000">
              <a:solidFill>
                <a:srgbClr val="FFE599"/>
              </a:solidFill>
            </a:endParaRPr>
          </a:p>
          <a:p>
            <a:pPr>
              <a:lnSpc>
                <a:spcPct val="115000"/>
              </a:lnSpc>
              <a:buClr>
                <a:srgbClr val="FFE599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E599"/>
                </a:solidFill>
              </a:rPr>
              <a:t>організація події </a:t>
            </a:r>
            <a:br>
              <a:rPr lang="ru-RU" sz="2000">
                <a:solidFill>
                  <a:srgbClr val="FFE599"/>
                </a:solidFill>
              </a:rPr>
            </a:br>
            <a:r>
              <a:rPr lang="ru-RU" sz="2000">
                <a:solidFill>
                  <a:srgbClr val="FFE599"/>
                </a:solidFill>
              </a:rPr>
              <a:t>(свята, ярмарку, пікніку тощо)</a:t>
            </a:r>
            <a:endParaRPr lang="en-US" sz="2000">
              <a:solidFill>
                <a:srgbClr val="FFE599"/>
              </a:solidFill>
            </a:endParaRPr>
          </a:p>
          <a:p>
            <a:pPr>
              <a:lnSpc>
                <a:spcPct val="115000"/>
              </a:lnSpc>
              <a:buClr>
                <a:srgbClr val="FFE599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E599"/>
                </a:solidFill>
              </a:rPr>
              <a:t>створення відео контенту (тревелог, буктрейлер, прогноз погоди, кліп)</a:t>
            </a:r>
            <a:endParaRPr lang="en-US" sz="2000">
              <a:solidFill>
                <a:srgbClr val="FFE599"/>
              </a:solidFill>
            </a:endParaRPr>
          </a:p>
        </p:txBody>
      </p:sp>
      <p:sp>
        <p:nvSpPr>
          <p:cNvPr id="23560" name="Google Shape;103;p6"/>
          <p:cNvSpPr txBox="1">
            <a:spLocks noChangeArrowheads="1"/>
          </p:cNvSpPr>
          <p:nvPr/>
        </p:nvSpPr>
        <p:spPr bwMode="auto">
          <a:xfrm>
            <a:off x="381000" y="222250"/>
            <a:ext cx="741362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FFFF"/>
              </a:buClr>
              <a:buSzPts val="4300"/>
              <a:buFont typeface="Arial" charset="0"/>
              <a:buNone/>
            </a:pPr>
            <a:r>
              <a:rPr lang="ru-RU" sz="4300" b="1">
                <a:solidFill>
                  <a:srgbClr val="FFFFFF"/>
                </a:solidFill>
              </a:rPr>
              <a:t>ПРОЄКТНА ДІЯЛЬНІСТЬ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108;p7"/>
          <p:cNvSpPr txBox="1">
            <a:spLocks noChangeArrowheads="1"/>
          </p:cNvSpPr>
          <p:nvPr/>
        </p:nvSpPr>
        <p:spPr bwMode="auto">
          <a:xfrm>
            <a:off x="381000" y="222250"/>
            <a:ext cx="741362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FFFF"/>
              </a:buClr>
              <a:buSzPts val="4300"/>
              <a:buFont typeface="Arial" charset="0"/>
              <a:buNone/>
            </a:pPr>
            <a:r>
              <a:rPr lang="ru-RU" sz="4300" b="1">
                <a:solidFill>
                  <a:srgbClr val="FFFFFF"/>
                </a:solidFill>
              </a:rPr>
              <a:t>ПРОЄКТНА ДІЯЛЬНІСТЬ</a:t>
            </a:r>
            <a:endParaRPr lang="en-US"/>
          </a:p>
        </p:txBody>
      </p:sp>
      <p:pic>
        <p:nvPicPr>
          <p:cNvPr id="25603" name="Google Shape;109;p7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738" y="1223963"/>
            <a:ext cx="1635125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Google Shape;110;p7" descr="Image"/>
          <p:cNvPicPr preferRelativeResize="0">
            <a:picLocks noChangeAspect="1" noChangeArrowheads="1"/>
          </p:cNvPicPr>
          <p:nvPr/>
        </p:nvPicPr>
        <p:blipFill>
          <a:blip r:embed="rId4"/>
          <a:srcRect t="44925" r="34529"/>
          <a:stretch>
            <a:fillRect/>
          </a:stretch>
        </p:blipFill>
        <p:spPr bwMode="auto">
          <a:xfrm>
            <a:off x="9399588" y="-20638"/>
            <a:ext cx="2801937" cy="23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Google Shape;111;p7"/>
          <p:cNvSpPr txBox="1">
            <a:spLocks noChangeArrowheads="1"/>
          </p:cNvSpPr>
          <p:nvPr/>
        </p:nvSpPr>
        <p:spPr bwMode="auto">
          <a:xfrm>
            <a:off x="2957513" y="1223963"/>
            <a:ext cx="7185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r>
              <a:rPr lang="ru-RU" sz="1800"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endParaRPr lang="en-US"/>
          </a:p>
        </p:txBody>
      </p:sp>
      <p:pic>
        <p:nvPicPr>
          <p:cNvPr id="25606" name="Google Shape;112;p7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48188" y="1158875"/>
            <a:ext cx="7343775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Google Shape;113;p7"/>
          <p:cNvSpPr txBox="1">
            <a:spLocks noChangeArrowheads="1"/>
          </p:cNvSpPr>
          <p:nvPr/>
        </p:nvSpPr>
        <p:spPr bwMode="auto">
          <a:xfrm>
            <a:off x="333375" y="5005388"/>
            <a:ext cx="40211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r">
              <a:buClr>
                <a:srgbClr val="000000"/>
              </a:buClr>
              <a:buSzPts val="1800"/>
              <a:buFont typeface="Times New Roman" pitchFamily="18" charset="0"/>
              <a:buNone/>
            </a:pPr>
            <a:r>
              <a:rPr lang="ru-RU" sz="2000" i="1">
                <a:solidFill>
                  <a:srgbClr val="FFFFFF"/>
                </a:solidFill>
              </a:rPr>
              <a:t>Фрагмент підручника</a:t>
            </a:r>
            <a:br>
              <a:rPr lang="ru-RU" sz="2000" i="1">
                <a:solidFill>
                  <a:srgbClr val="FFFFFF"/>
                </a:solidFill>
              </a:rPr>
            </a:br>
            <a:r>
              <a:rPr lang="ru-RU" sz="2000" i="1">
                <a:solidFill>
                  <a:srgbClr val="FFFFFF"/>
                </a:solidFill>
              </a:rPr>
              <a:t>“Я досліджую світ”, 4 кл. </a:t>
            </a:r>
            <a:br>
              <a:rPr lang="ru-RU" sz="2000" i="1">
                <a:solidFill>
                  <a:srgbClr val="FFFFFF"/>
                </a:solidFill>
              </a:rPr>
            </a:br>
            <a:r>
              <a:rPr lang="ru-RU" sz="2000" i="1">
                <a:solidFill>
                  <a:srgbClr val="FFFFFF"/>
                </a:solidFill>
              </a:rPr>
              <a:t>(авт. О. Волощенко, </a:t>
            </a:r>
            <a:br>
              <a:rPr lang="ru-RU" sz="2000" i="1">
                <a:solidFill>
                  <a:srgbClr val="FFFFFF"/>
                </a:solidFill>
              </a:rPr>
            </a:br>
            <a:r>
              <a:rPr lang="ru-RU" sz="2000" i="1">
                <a:solidFill>
                  <a:srgbClr val="FFFFFF"/>
                </a:solidFill>
              </a:rPr>
              <a:t>О. Козак, Г. Остапенко) — Київ, </a:t>
            </a:r>
            <a:br>
              <a:rPr lang="ru-RU" sz="2000" i="1">
                <a:solidFill>
                  <a:srgbClr val="FFFFFF"/>
                </a:solidFill>
              </a:rPr>
            </a:br>
            <a:r>
              <a:rPr lang="ru-RU" sz="2000" i="1">
                <a:solidFill>
                  <a:srgbClr val="FFFFFF"/>
                </a:solidFill>
              </a:rPr>
              <a:t>Видавництво “Світич”, 2020 р.</a:t>
            </a:r>
            <a:endParaRPr lang="en-US" sz="2000" i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118;p8"/>
          <p:cNvSpPr>
            <a:spLocks noChangeArrowheads="1"/>
          </p:cNvSpPr>
          <p:nvPr/>
        </p:nvSpPr>
        <p:spPr bwMode="auto">
          <a:xfrm>
            <a:off x="-495300" y="5492750"/>
            <a:ext cx="6370638" cy="6370638"/>
          </a:xfrm>
          <a:prstGeom prst="ellipse">
            <a:avLst/>
          </a:prstGeom>
          <a:solidFill>
            <a:srgbClr val="F5BEBC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27651" name="Google Shape;119;p8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5950" y="4116388"/>
            <a:ext cx="1635125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Google Shape;120;p8" descr="Image"/>
          <p:cNvPicPr preferRelativeResize="0">
            <a:picLocks noChangeAspect="1" noChangeArrowheads="1"/>
          </p:cNvPicPr>
          <p:nvPr/>
        </p:nvPicPr>
        <p:blipFill>
          <a:blip r:embed="rId4"/>
          <a:srcRect t="44925" r="34529"/>
          <a:stretch>
            <a:fillRect/>
          </a:stretch>
        </p:blipFill>
        <p:spPr bwMode="auto">
          <a:xfrm>
            <a:off x="9399588" y="-20638"/>
            <a:ext cx="2801937" cy="23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Google Shape;121;p8"/>
          <p:cNvSpPr txBox="1">
            <a:spLocks noChangeArrowheads="1"/>
          </p:cNvSpPr>
          <p:nvPr/>
        </p:nvSpPr>
        <p:spPr bwMode="auto">
          <a:xfrm>
            <a:off x="2957513" y="1223963"/>
            <a:ext cx="7185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r>
              <a:rPr lang="ru-RU" sz="1800"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endParaRPr lang="en-US"/>
          </a:p>
        </p:txBody>
      </p:sp>
      <p:sp>
        <p:nvSpPr>
          <p:cNvPr id="27654" name="Google Shape;122;p8"/>
          <p:cNvSpPr txBox="1">
            <a:spLocks noChangeArrowheads="1"/>
          </p:cNvSpPr>
          <p:nvPr/>
        </p:nvSpPr>
        <p:spPr bwMode="auto">
          <a:xfrm>
            <a:off x="676275" y="1125538"/>
            <a:ext cx="8070850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3200"/>
              <a:buFont typeface="Times New Roman" pitchFamily="18" charset="0"/>
              <a:buNone/>
            </a:pPr>
            <a:r>
              <a:rPr lang="ru-RU" sz="3200" b="1">
                <a:solidFill>
                  <a:srgbClr val="FFFFCC"/>
                </a:solidFill>
              </a:rPr>
              <a:t> Наскрізні вміння, які розвиваються</a:t>
            </a:r>
            <a:endParaRPr lang="en-US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уміння висловлювати власну думку усно і письмово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критичне та системне мислення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ініціативність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здатність логічно обґрунтовувати позицію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оцінювання ризиків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приймання рішень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розв’язання проблем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FFFFCC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FFFCC"/>
                </a:solidFill>
              </a:rPr>
              <a:t>співпраця з іншими</a:t>
            </a:r>
            <a:endParaRPr lang="en-US" sz="2000">
              <a:solidFill>
                <a:srgbClr val="FFFFCC"/>
              </a:solidFill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endParaRPr lang="en-US" sz="2000">
              <a:solidFill>
                <a:srgbClr val="FFFFCC"/>
              </a:solidFill>
            </a:endParaRPr>
          </a:p>
        </p:txBody>
      </p:sp>
      <p:sp>
        <p:nvSpPr>
          <p:cNvPr id="27655" name="Google Shape;123;p8"/>
          <p:cNvSpPr txBox="1">
            <a:spLocks noChangeArrowheads="1"/>
          </p:cNvSpPr>
          <p:nvPr/>
        </p:nvSpPr>
        <p:spPr bwMode="auto">
          <a:xfrm>
            <a:off x="6926263" y="3302000"/>
            <a:ext cx="46529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3200"/>
              <a:buFont typeface="Times New Roman" pitchFamily="18" charset="0"/>
              <a:buNone/>
            </a:pPr>
            <a:r>
              <a:rPr lang="ru-RU" sz="3200" b="1">
                <a:solidFill>
                  <a:srgbClr val="F2F9FF"/>
                </a:solidFill>
              </a:rPr>
              <a:t>Наскрізні вміння, </a:t>
            </a:r>
            <a:br>
              <a:rPr lang="ru-RU" sz="3200" b="1">
                <a:solidFill>
                  <a:srgbClr val="F2F9FF"/>
                </a:solidFill>
              </a:rPr>
            </a:br>
            <a:r>
              <a:rPr lang="ru-RU" sz="3200" b="1">
                <a:solidFill>
                  <a:srgbClr val="F2F9FF"/>
                </a:solidFill>
              </a:rPr>
              <a:t>які лишилися </a:t>
            </a:r>
            <a:br>
              <a:rPr lang="ru-RU" sz="3200" b="1">
                <a:solidFill>
                  <a:srgbClr val="F2F9FF"/>
                </a:solidFill>
              </a:rPr>
            </a:br>
            <a:r>
              <a:rPr lang="ru-RU" sz="3200" b="1">
                <a:solidFill>
                  <a:srgbClr val="F2F9FF"/>
                </a:solidFill>
              </a:rPr>
              <a:t>поза увагою</a:t>
            </a:r>
            <a:endParaRPr lang="en-US" sz="3200" b="1">
              <a:solidFill>
                <a:srgbClr val="F2F9FF"/>
              </a:solidFill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buClr>
                <a:srgbClr val="F2F9FF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2F9FF"/>
                </a:solidFill>
              </a:rPr>
              <a:t>читання з розумінням</a:t>
            </a:r>
            <a:endParaRPr lang="en-US" sz="2000">
              <a:solidFill>
                <a:srgbClr val="F2F9FF"/>
              </a:solidFill>
            </a:endParaRPr>
          </a:p>
          <a:p>
            <a:pPr>
              <a:lnSpc>
                <a:spcPct val="115000"/>
              </a:lnSpc>
              <a:buClr>
                <a:srgbClr val="F2F9FF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2F9FF"/>
                </a:solidFill>
              </a:rPr>
              <a:t>творчість</a:t>
            </a:r>
            <a:endParaRPr lang="en-US" sz="2000">
              <a:solidFill>
                <a:srgbClr val="F2F9FF"/>
              </a:solidFill>
            </a:endParaRPr>
          </a:p>
          <a:p>
            <a:pPr>
              <a:lnSpc>
                <a:spcPct val="115000"/>
              </a:lnSpc>
              <a:buClr>
                <a:srgbClr val="F2F9FF"/>
              </a:buClr>
              <a:buSzPts val="2000"/>
              <a:buFont typeface="Arial" charset="0"/>
              <a:buChar char="●"/>
            </a:pPr>
            <a:r>
              <a:rPr lang="ru-RU" sz="2000">
                <a:solidFill>
                  <a:srgbClr val="F2F9FF"/>
                </a:solidFill>
              </a:rPr>
              <a:t>керування емоціями</a:t>
            </a:r>
            <a:endParaRPr lang="en-US" sz="2000">
              <a:solidFill>
                <a:srgbClr val="F2F9FF"/>
              </a:solidFill>
            </a:endParaRPr>
          </a:p>
        </p:txBody>
      </p:sp>
      <p:sp>
        <p:nvSpPr>
          <p:cNvPr id="27656" name="Google Shape;124;p8"/>
          <p:cNvSpPr txBox="1">
            <a:spLocks noChangeArrowheads="1"/>
          </p:cNvSpPr>
          <p:nvPr/>
        </p:nvSpPr>
        <p:spPr bwMode="auto">
          <a:xfrm>
            <a:off x="449263" y="222250"/>
            <a:ext cx="7412037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FFFF"/>
              </a:buClr>
              <a:buSzPts val="4300"/>
              <a:buFont typeface="Arial" charset="0"/>
              <a:buNone/>
            </a:pPr>
            <a:r>
              <a:rPr lang="ru-RU" sz="4300" b="1">
                <a:solidFill>
                  <a:srgbClr val="FFFFFF"/>
                </a:solidFill>
              </a:rPr>
              <a:t>ДОСЛІДЖЕННЯ</a:t>
            </a:r>
            <a:endParaRPr lang="en-US" sz="43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726</Words>
  <PresentationFormat>Произвольный</PresentationFormat>
  <Paragraphs>185</Paragraphs>
  <Slides>27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Arial</vt:lpstr>
      <vt:lpstr>Calibri</vt:lpstr>
      <vt:lpstr>Comfortaa Medium</vt:lpstr>
      <vt:lpstr>Arial Black</vt:lpstr>
      <vt:lpstr>Oswald</vt:lpstr>
      <vt:lpstr>Times New Roman</vt:lpstr>
      <vt:lpstr>Comic Sans MS</vt:lpstr>
      <vt:lpstr>Impact</vt:lpstr>
      <vt:lpstr>Comfortaa SemiBold</vt:lpstr>
      <vt:lpstr>Comfortaa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ostap_dv@ukr.net</cp:lastModifiedBy>
  <cp:revision>2</cp:revision>
  <dcterms:modified xsi:type="dcterms:W3CDTF">2024-05-18T13:18:27Z</dcterms:modified>
</cp:coreProperties>
</file>